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7" r:id="rId3"/>
  </p:sldMasterIdLst>
  <p:notesMasterIdLst>
    <p:notesMasterId r:id="rId5"/>
  </p:notesMasterIdLst>
  <p:sldIdLst>
    <p:sldId id="2630" r:id="rId4"/>
    <p:sldId id="2648" r:id="rId6"/>
    <p:sldId id="2631" r:id="rId7"/>
    <p:sldId id="2707" r:id="rId8"/>
    <p:sldId id="2708" r:id="rId9"/>
    <p:sldId id="2712" r:id="rId10"/>
    <p:sldId id="2713" r:id="rId11"/>
    <p:sldId id="2709" r:id="rId12"/>
    <p:sldId id="2644" r:id="rId13"/>
    <p:sldId id="2714" r:id="rId14"/>
    <p:sldId id="2740" r:id="rId15"/>
    <p:sldId id="2749" r:id="rId16"/>
    <p:sldId id="2717" r:id="rId17"/>
    <p:sldId id="2747" r:id="rId18"/>
    <p:sldId id="2746" r:id="rId19"/>
    <p:sldId id="2748" r:id="rId20"/>
    <p:sldId id="2716" r:id="rId21"/>
    <p:sldId id="2690" r:id="rId22"/>
    <p:sldId id="2645" r:id="rId23"/>
    <p:sldId id="2735" r:id="rId24"/>
    <p:sldId id="2736" r:id="rId25"/>
    <p:sldId id="2734" r:id="rId26"/>
    <p:sldId id="2732" r:id="rId27"/>
    <p:sldId id="2720" r:id="rId28"/>
    <p:sldId id="2719" r:id="rId29"/>
    <p:sldId id="2741" r:id="rId30"/>
    <p:sldId id="2722" r:id="rId31"/>
    <p:sldId id="2730" r:id="rId32"/>
    <p:sldId id="2642"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19"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6AC"/>
    <a:srgbClr val="6C92C0"/>
    <a:srgbClr val="2399A5"/>
    <a:srgbClr val="FBFBFB"/>
    <a:srgbClr val="B0EE16"/>
    <a:srgbClr val="A8CF51"/>
    <a:srgbClr val="D3EA4C"/>
    <a:srgbClr val="DEEF79"/>
    <a:srgbClr val="F8F56F"/>
    <a:srgbClr val="F2B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3" autoAdjust="0"/>
    <p:restoredTop sz="94362" autoAdjust="0"/>
  </p:normalViewPr>
  <p:slideViewPr>
    <p:cSldViewPr snapToGrid="0" showGuides="1">
      <p:cViewPr varScale="1">
        <p:scale>
          <a:sx n="119" d="100"/>
          <a:sy n="119" d="100"/>
        </p:scale>
        <p:origin x="234" y="102"/>
      </p:cViewPr>
      <p:guideLst>
        <p:guide orient="horz" pos="2319"/>
        <p:guide pos="768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7" d="100"/>
          <a:sy n="87" d="100"/>
        </p:scale>
        <p:origin x="358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gs" Target="tags/tag5.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10804-FE04-47AA-8C0E-F2613B59AD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CBF47-3ED1-41B6-A9DB-D47E6373B24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8CBF47-3ED1-41B6-A9DB-D47E6373B24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4" name="TextBox 3"/>
          <p:cNvSpPr txBox="1"/>
          <p:nvPr userDrawn="1"/>
        </p:nvSpPr>
        <p:spPr>
          <a:xfrm>
            <a:off x="615933" y="6374445"/>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xmlns:mc="http://schemas.openxmlformats.org/markup-compatibility/2006">
    <mc:Choice xmlns:p14="http://schemas.microsoft.com/office/powerpoint/2010/main" Requires="p14">
      <p:transition spd="slow" p14:dur="1400" advClick="0" advTm="2000">
        <p:blinds/>
      </p:transition>
    </mc:Choice>
    <mc:Fallback>
      <p:transition spd="slow" advClick="0" advTm="2000">
        <p:blind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2.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3" Type="http://schemas.openxmlformats.org/officeDocument/2006/relationships/notesSlide" Target="../notesSlides/notesSlide11.xml"/><Relationship Id="rId12" Type="http://schemas.openxmlformats.org/officeDocument/2006/relationships/slideLayout" Target="../slideLayouts/slideLayout1.xml"/><Relationship Id="rId11" Type="http://schemas.openxmlformats.org/officeDocument/2006/relationships/image" Target="../media/image42.png"/><Relationship Id="rId10" Type="http://schemas.openxmlformats.org/officeDocument/2006/relationships/image" Target="../media/image41.png"/><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22.jpeg"/><Relationship Id="rId2" Type="http://schemas.openxmlformats.org/officeDocument/2006/relationships/image" Target="../media/image44.png"/><Relationship Id="rId17" Type="http://schemas.openxmlformats.org/officeDocument/2006/relationships/notesSlide" Target="../notesSlides/notesSlide12.xml"/><Relationship Id="rId16" Type="http://schemas.openxmlformats.org/officeDocument/2006/relationships/slideLayout" Target="../slideLayouts/slideLayout1.xml"/><Relationship Id="rId15" Type="http://schemas.openxmlformats.org/officeDocument/2006/relationships/image" Target="../media/image47.png"/><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1.png"/><Relationship Id="rId11" Type="http://schemas.openxmlformats.org/officeDocument/2006/relationships/image" Target="../media/image40.png"/><Relationship Id="rId10" Type="http://schemas.openxmlformats.org/officeDocument/2006/relationships/image" Target="../media/image39.png"/><Relationship Id="rId1" Type="http://schemas.openxmlformats.org/officeDocument/2006/relationships/image" Target="../media/image43.png"/></Relationships>
</file>

<file path=ppt/slides/_rels/slide15.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8.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4" Type="http://schemas.openxmlformats.org/officeDocument/2006/relationships/notesSlide" Target="../notesSlides/notesSlide13.xml"/><Relationship Id="rId13" Type="http://schemas.openxmlformats.org/officeDocument/2006/relationships/slideLayout" Target="../slideLayouts/slideLayout1.xml"/><Relationship Id="rId12" Type="http://schemas.openxmlformats.org/officeDocument/2006/relationships/image" Target="../media/image47.png"/><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image" Target="../media/image22.jpeg"/></Relationships>
</file>

<file path=ppt/slides/_rels/slide16.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9.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1" Type="http://schemas.openxmlformats.org/officeDocument/2006/relationships/notesSlide" Target="../notesSlides/notesSlide14.xml"/><Relationship Id="rId10" Type="http://schemas.openxmlformats.org/officeDocument/2006/relationships/slideLayout" Target="../slideLayouts/slideLayout1.xml"/><Relationship Id="rId1" Type="http://schemas.openxmlformats.org/officeDocument/2006/relationships/image" Target="../media/image22.jpeg"/></Relationships>
</file>

<file path=ppt/slides/_rels/slide17.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png"/><Relationship Id="rId3" Type="http://schemas.openxmlformats.org/officeDocument/2006/relationships/image" Target="../media/image52.png"/><Relationship Id="rId2" Type="http://schemas.openxmlformats.org/officeDocument/2006/relationships/image" Target="../media/image51.png"/><Relationship Id="rId15" Type="http://schemas.openxmlformats.org/officeDocument/2006/relationships/notesSlide" Target="../notesSlides/notesSlide15.xml"/><Relationship Id="rId14" Type="http://schemas.openxmlformats.org/officeDocument/2006/relationships/slideLayout" Target="../slideLayouts/slideLayout1.xml"/><Relationship Id="rId13" Type="http://schemas.openxmlformats.org/officeDocument/2006/relationships/image" Target="../media/image61.png"/><Relationship Id="rId12" Type="http://schemas.openxmlformats.org/officeDocument/2006/relationships/image" Target="../media/image60.png"/><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image" Target="../media/image22.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4.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5.xml"/><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21.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2" Type="http://schemas.openxmlformats.org/officeDocument/2006/relationships/notesSlide" Target="../notesSlides/notesSlide18.xml"/><Relationship Id="rId11" Type="http://schemas.openxmlformats.org/officeDocument/2006/relationships/slideLayout" Target="../slideLayouts/slideLayout5.xml"/><Relationship Id="rId10" Type="http://schemas.openxmlformats.org/officeDocument/2006/relationships/image" Target="../media/image74.png"/><Relationship Id="rId1" Type="http://schemas.openxmlformats.org/officeDocument/2006/relationships/image" Target="../media/image64.png"/></Relationships>
</file>

<file path=ppt/slides/_rels/slide22.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pn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0.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69.png"/><Relationship Id="rId13" Type="http://schemas.openxmlformats.org/officeDocument/2006/relationships/notesSlide" Target="../notesSlides/notesSlide19.xml"/><Relationship Id="rId12" Type="http://schemas.openxmlformats.org/officeDocument/2006/relationships/slideLayout" Target="../slideLayouts/slideLayout5.xml"/><Relationship Id="rId11" Type="http://schemas.openxmlformats.org/officeDocument/2006/relationships/image" Target="../media/image67.png"/><Relationship Id="rId10" Type="http://schemas.openxmlformats.org/officeDocument/2006/relationships/image" Target="../media/image68.png"/><Relationship Id="rId1" Type="http://schemas.openxmlformats.org/officeDocument/2006/relationships/image" Target="../media/image64.png"/></Relationships>
</file>

<file path=ppt/slides/_rels/slide23.xml.rels><?xml version="1.0" encoding="UTF-8" standalone="yes"?>
<Relationships xmlns="http://schemas.openxmlformats.org/package/2006/relationships"><Relationship Id="rId9" Type="http://schemas.openxmlformats.org/officeDocument/2006/relationships/image" Target="../media/image82.png"/><Relationship Id="rId8" Type="http://schemas.openxmlformats.org/officeDocument/2006/relationships/image" Target="../media/image81.png"/><Relationship Id="rId7" Type="http://schemas.openxmlformats.org/officeDocument/2006/relationships/image" Target="../media/image80.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75.jpeg"/><Relationship Id="rId11" Type="http://schemas.openxmlformats.org/officeDocument/2006/relationships/notesSlide" Target="../notesSlides/notesSlide20.xml"/><Relationship Id="rId10" Type="http://schemas.openxmlformats.org/officeDocument/2006/relationships/slideLayout" Target="../slideLayouts/slideLayout5.xml"/><Relationship Id="rId1" Type="http://schemas.openxmlformats.org/officeDocument/2006/relationships/image" Target="../media/image64.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64.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5.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xml"/><Relationship Id="rId2" Type="http://schemas.openxmlformats.org/officeDocument/2006/relationships/image" Target="../media/image89.GIF"/><Relationship Id="rId1" Type="http://schemas.openxmlformats.org/officeDocument/2006/relationships/image" Target="../media/image6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5.xml"/><Relationship Id="rId2" Type="http://schemas.openxmlformats.org/officeDocument/2006/relationships/image" Target="../media/image90.png"/><Relationship Id="rId1"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3" Type="http://schemas.openxmlformats.org/officeDocument/2006/relationships/notesSlide" Target="../notesSlides/notesSlide5.xml"/><Relationship Id="rId12" Type="http://schemas.openxmlformats.org/officeDocument/2006/relationships/slideLayout" Target="../slideLayouts/slideLayout1.xml"/><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4.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6.svg"/><Relationship Id="rId3" Type="http://schemas.openxmlformats.org/officeDocument/2006/relationships/image" Target="../media/image21.png"/><Relationship Id="rId2" Type="http://schemas.openxmlformats.org/officeDocument/2006/relationships/tags" Target="../tags/tag3.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3756" r="17664" b="13756"/>
          <a:stretch>
            <a:fillRect/>
          </a:stretch>
        </p:blipFill>
        <p:spPr bwMode="auto">
          <a:xfrm>
            <a:off x="4379010" y="-7850"/>
            <a:ext cx="7812990" cy="687850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10256"/>
            <a:ext cx="11157546" cy="6878509"/>
          </a:xfrm>
          <a:prstGeom prst="rect">
            <a:avLst/>
          </a:prstGeom>
          <a:gradFill flip="none" rotWithShape="1">
            <a:gsLst>
              <a:gs pos="100000">
                <a:schemeClr val="accent1">
                  <a:lumMod val="5000"/>
                  <a:lumOff val="95000"/>
                  <a:alpha val="0"/>
                </a:schemeClr>
              </a:gs>
              <a:gs pos="72000">
                <a:srgbClr val="FBFCFE">
                  <a:alpha val="28000"/>
                </a:srgbClr>
              </a:gs>
              <a:gs pos="59000">
                <a:schemeClr val="bg1">
                  <a:alpha val="80000"/>
                </a:schemeClr>
              </a:gs>
              <a:gs pos="43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10" name="组合 9"/>
          <p:cNvGrpSpPr/>
          <p:nvPr/>
        </p:nvGrpSpPr>
        <p:grpSpPr>
          <a:xfrm rot="10800000">
            <a:off x="-1073624" y="4831107"/>
            <a:ext cx="3185286" cy="3512032"/>
            <a:chOff x="9664473" y="816338"/>
            <a:chExt cx="3185286" cy="3512032"/>
          </a:xfrm>
        </p:grpSpPr>
        <p:sp>
          <p:nvSpPr>
            <p:cNvPr id="28"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9"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11" name="组合 10"/>
          <p:cNvGrpSpPr/>
          <p:nvPr/>
        </p:nvGrpSpPr>
        <p:grpSpPr>
          <a:xfrm rot="10800000">
            <a:off x="9105164" y="-1464655"/>
            <a:ext cx="3204450" cy="4893654"/>
            <a:chOff x="-15240" y="3375944"/>
            <a:chExt cx="3204450" cy="4893654"/>
          </a:xfrm>
        </p:grpSpPr>
        <p:sp>
          <p:nvSpPr>
            <p:cNvPr id="26"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7"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5" name="íṧļîḍè"/>
          <p:cNvSpPr>
            <a:spLocks noGrp="1"/>
          </p:cNvSpPr>
          <p:nvPr>
            <p:ph type="body" sz="quarter" idx="4294967295"/>
          </p:nvPr>
        </p:nvSpPr>
        <p:spPr>
          <a:xfrm>
            <a:off x="7939552" y="6033342"/>
            <a:ext cx="3651251" cy="392115"/>
          </a:xfrm>
          <a:prstGeom prst="rect">
            <a:avLst/>
          </a:prstGeom>
        </p:spPr>
        <p:txBody>
          <a:bodyPr>
            <a:noAutofit/>
          </a:bodyPr>
          <a:lstStyle/>
          <a:p>
            <a:pPr marL="0" indent="0" algn="r">
              <a:buNone/>
            </a:pPr>
            <a:r>
              <a:rPr lang="en-US" altLang="zh-CN" sz="1400" dirty="0">
                <a:solidFill>
                  <a:schemeClr val="bg1">
                    <a:lumMod val="50000"/>
                  </a:schemeClr>
                </a:solidFill>
                <a:cs typeface="+mn-ea"/>
                <a:sym typeface="+mn-lt"/>
              </a:rPr>
              <a:t>Time</a:t>
            </a:r>
            <a:r>
              <a:rPr lang="zh-CN" altLang="en-US" sz="1400" dirty="0">
                <a:solidFill>
                  <a:schemeClr val="bg1">
                    <a:lumMod val="50000"/>
                  </a:schemeClr>
                </a:solidFill>
                <a:cs typeface="+mn-ea"/>
                <a:sym typeface="+mn-lt"/>
              </a:rPr>
              <a:t>：</a:t>
            </a:r>
            <a:r>
              <a:rPr lang="en-US" altLang="zh-CN" sz="1400" dirty="0">
                <a:solidFill>
                  <a:schemeClr val="bg1">
                    <a:lumMod val="50000"/>
                  </a:schemeClr>
                </a:solidFill>
                <a:cs typeface="+mn-ea"/>
                <a:sym typeface="+mn-lt"/>
              </a:rPr>
              <a:t>2024.11.20</a:t>
            </a:r>
            <a:endParaRPr lang="en-US" altLang="en-US" sz="1400" dirty="0">
              <a:solidFill>
                <a:schemeClr val="bg1">
                  <a:lumMod val="50000"/>
                </a:schemeClr>
              </a:solidFill>
              <a:cs typeface="+mn-ea"/>
              <a:sym typeface="+mn-lt"/>
            </a:endParaRPr>
          </a:p>
        </p:txBody>
      </p:sp>
      <p:sp>
        <p:nvSpPr>
          <p:cNvPr id="15" name="iṡḷîďê"/>
          <p:cNvSpPr txBox="1"/>
          <p:nvPr/>
        </p:nvSpPr>
        <p:spPr>
          <a:xfrm>
            <a:off x="719973" y="725517"/>
            <a:ext cx="4306199" cy="1863725"/>
          </a:xfrm>
          <a:prstGeom prst="rect">
            <a:avLst/>
          </a:prstGeom>
        </p:spPr>
        <p:txBody>
          <a:bodyPr vert="horz" wrap="square" lIns="91440" tIns="45720" rIns="91440" bIns="45720" rtlCol="0" anchor="b">
            <a:spAutoFit/>
          </a:bodyPr>
          <a:lstStyle>
            <a:lvl1pPr algn="l" defTabSz="914400" rtl="0" eaLnBrk="1" latinLnBrk="0" hangingPunct="1">
              <a:lnSpc>
                <a:spcPct val="120000"/>
              </a:lnSpc>
              <a:spcBef>
                <a:spcPct val="0"/>
              </a:spcBef>
              <a:buNone/>
              <a:defRPr sz="4400" b="1" kern="1200">
                <a:solidFill>
                  <a:schemeClr val="tx1"/>
                </a:solidFill>
                <a:latin typeface="+mj-lt"/>
                <a:ea typeface="+mj-ea"/>
                <a:cs typeface="+mj-cs"/>
              </a:defRPr>
            </a:lvl1pPr>
          </a:lstStyle>
          <a:p>
            <a:r>
              <a:rPr lang="en-US" sz="4800" dirty="0">
                <a:solidFill>
                  <a:schemeClr val="accent2">
                    <a:lumMod val="75000"/>
                  </a:schemeClr>
                </a:solidFill>
                <a:latin typeface="+mn-lt"/>
                <a:ea typeface="+mn-ea"/>
                <a:cs typeface="+mn-ea"/>
                <a:sym typeface="+mn-lt"/>
              </a:rPr>
              <a:t>TOHEAR</a:t>
            </a:r>
            <a:r>
              <a:rPr lang="zh-CN" altLang="en-US" sz="4800" dirty="0">
                <a:solidFill>
                  <a:schemeClr val="accent2">
                    <a:lumMod val="75000"/>
                  </a:schemeClr>
                </a:solidFill>
                <a:latin typeface="+mn-lt"/>
                <a:ea typeface="+mn-ea"/>
                <a:cs typeface="+mn-ea"/>
                <a:sym typeface="+mn-lt"/>
              </a:rPr>
              <a:t>听书</a:t>
            </a:r>
            <a:endParaRPr lang="en-US" sz="4800" dirty="0">
              <a:solidFill>
                <a:schemeClr val="accent2">
                  <a:lumMod val="75000"/>
                </a:schemeClr>
              </a:solidFill>
              <a:latin typeface="+mn-lt"/>
              <a:ea typeface="+mn-ea"/>
              <a:cs typeface="+mn-ea"/>
              <a:sym typeface="+mn-lt"/>
            </a:endParaRPr>
          </a:p>
          <a:p>
            <a:r>
              <a:rPr lang="zh-CN" altLang="en-US" sz="4800" b="0" dirty="0">
                <a:solidFill>
                  <a:srgbClr val="48A2A0"/>
                </a:solidFill>
                <a:latin typeface="+mn-lt"/>
                <a:ea typeface="+mn-ea"/>
                <a:cs typeface="+mn-ea"/>
                <a:sym typeface="+mn-lt"/>
              </a:rPr>
              <a:t>产品验收汇报</a:t>
            </a:r>
            <a:endParaRPr lang="zh-CN" altLang="en-US" sz="4800" b="0" dirty="0">
              <a:solidFill>
                <a:srgbClr val="48A2A0"/>
              </a:solidFill>
              <a:latin typeface="+mn-lt"/>
              <a:ea typeface="+mn-ea"/>
              <a:cs typeface="+mn-ea"/>
              <a:sym typeface="+mn-lt"/>
            </a:endParaRPr>
          </a:p>
        </p:txBody>
      </p:sp>
      <p:sp>
        <p:nvSpPr>
          <p:cNvPr id="16" name="íṥļîḍe"/>
          <p:cNvSpPr/>
          <p:nvPr/>
        </p:nvSpPr>
        <p:spPr>
          <a:xfrm>
            <a:off x="719974" y="2814495"/>
            <a:ext cx="1704395" cy="551981"/>
          </a:xfrm>
          <a:prstGeom prst="roundRect">
            <a:avLst>
              <a:gd name="adj" fmla="val 50000"/>
            </a:avLst>
          </a:prstGeom>
          <a:solidFill>
            <a:srgbClr val="6C9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第 一 组</a:t>
            </a:r>
            <a:endParaRPr lang="zh-CN" altLang="en-US" sz="1600" dirty="0">
              <a:cs typeface="+mn-ea"/>
              <a:sym typeface="+mn-lt"/>
            </a:endParaRPr>
          </a:p>
        </p:txBody>
      </p:sp>
      <p:sp>
        <p:nvSpPr>
          <p:cNvPr id="3" name="文本框 2"/>
          <p:cNvSpPr txBox="1"/>
          <p:nvPr/>
        </p:nvSpPr>
        <p:spPr>
          <a:xfrm>
            <a:off x="719974" y="3485665"/>
            <a:ext cx="4647426" cy="1014730"/>
          </a:xfrm>
          <a:prstGeom prst="rect">
            <a:avLst/>
          </a:prstGeom>
          <a:noFill/>
          <a:ln>
            <a:noFill/>
          </a:ln>
        </p:spPr>
        <p:txBody>
          <a:bodyPr wrap="square">
            <a:spAutoFit/>
          </a:bodyPr>
          <a:lstStyle/>
          <a:p>
            <a:pPr>
              <a:lnSpc>
                <a:spcPct val="150000"/>
              </a:lnSpc>
            </a:pPr>
            <a:r>
              <a:rPr lang="zh-CN" altLang="en-US" sz="2000" dirty="0">
                <a:solidFill>
                  <a:schemeClr val="accent1">
                    <a:lumMod val="75000"/>
                  </a:schemeClr>
                </a:solidFill>
              </a:rPr>
              <a:t>小组成员：</a:t>
            </a:r>
            <a:endParaRPr lang="en-US" altLang="zh-CN" sz="2000" dirty="0">
              <a:solidFill>
                <a:schemeClr val="accent1">
                  <a:lumMod val="75000"/>
                </a:schemeClr>
              </a:solidFill>
            </a:endParaRPr>
          </a:p>
          <a:p>
            <a:pPr>
              <a:lnSpc>
                <a:spcPct val="150000"/>
              </a:lnSpc>
            </a:pPr>
            <a:r>
              <a:rPr lang="zh-CN" altLang="en-US" sz="2000" dirty="0">
                <a:solidFill>
                  <a:schemeClr val="accent1">
                    <a:lumMod val="75000"/>
                  </a:schemeClr>
                </a:solidFill>
              </a:rPr>
              <a:t>张皖男，徐显舜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5"/>
                                        </p:tgtEl>
                                        <p:attrNameLst>
                                          <p:attrName>ppt_y</p:attrName>
                                        </p:attrNameLst>
                                      </p:cBhvr>
                                      <p:tavLst>
                                        <p:tav tm="0">
                                          <p:val>
                                            <p:strVal val="#ppt_y"/>
                                          </p:val>
                                        </p:tav>
                                        <p:tav tm="100000">
                                          <p:val>
                                            <p:strVal val="#ppt_y"/>
                                          </p:val>
                                        </p:tav>
                                      </p:tavLst>
                                    </p:anim>
                                    <p:anim calcmode="lin" valueType="num">
                                      <p:cBhvr>
                                        <p:cTn id="13"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查看图片"/>
          <p:cNvPicPr>
            <a:picLocks noChangeAspect="1" noChangeArrowheads="1"/>
          </p:cNvPicPr>
          <p:nvPr/>
        </p:nvPicPr>
        <p:blipFill rotWithShape="1">
          <a:blip r:embed="rId1">
            <a:extLst>
              <a:ext uri="{28A0092B-C50C-407E-A947-70E740481C1C}">
                <a14:useLocalDpi xmlns:a14="http://schemas.microsoft.com/office/drawing/2010/main" val="0"/>
              </a:ext>
            </a:extLst>
          </a:blip>
          <a:srcRect b="15318"/>
          <a:stretch>
            <a:fillRect/>
          </a:stretch>
        </p:blipFill>
        <p:spPr bwMode="auto">
          <a:xfrm>
            <a:off x="0" y="-20649"/>
            <a:ext cx="12192000" cy="687864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0" y="0"/>
            <a:ext cx="8181194" cy="6858000"/>
          </a:xfrm>
          <a:prstGeom prst="rect">
            <a:avLst/>
          </a:prstGeom>
          <a:gradFill flip="none" rotWithShape="1">
            <a:gsLst>
              <a:gs pos="100000">
                <a:srgbClr val="FBFCFE">
                  <a:alpha val="28000"/>
                </a:srgbClr>
              </a:gs>
              <a:gs pos="57000">
                <a:schemeClr val="bg1">
                  <a:alpha val="80000"/>
                </a:schemeClr>
              </a:gs>
              <a:gs pos="3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92417" y="848458"/>
            <a:ext cx="2648487" cy="574685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258966">
            <a:off x="8196608" y="626806"/>
            <a:ext cx="2651216" cy="574685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7" name="矩形 26"/>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产品概述</a:t>
            </a:r>
            <a:endParaRPr lang="zh-CN" altLang="en-US" sz="2000" spc="300" dirty="0">
              <a:solidFill>
                <a:schemeClr val="tx2"/>
              </a:solidFill>
              <a:cs typeface="+mn-ea"/>
              <a:sym typeface="+mn-lt"/>
            </a:endParaRPr>
          </a:p>
        </p:txBody>
      </p:sp>
      <p:grpSp>
        <p:nvGrpSpPr>
          <p:cNvPr id="31" name="组合 30"/>
          <p:cNvGrpSpPr/>
          <p:nvPr/>
        </p:nvGrpSpPr>
        <p:grpSpPr>
          <a:xfrm rot="10800000">
            <a:off x="0" y="304408"/>
            <a:ext cx="1010103" cy="857396"/>
            <a:chOff x="-39567" y="0"/>
            <a:chExt cx="1677745" cy="1424104"/>
          </a:xfrm>
        </p:grpSpPr>
        <p:sp>
          <p:nvSpPr>
            <p:cNvPr id="3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 name="文本框 2"/>
          <p:cNvSpPr txBox="1"/>
          <p:nvPr/>
        </p:nvSpPr>
        <p:spPr>
          <a:xfrm>
            <a:off x="672349" y="952615"/>
            <a:ext cx="6096000" cy="521970"/>
          </a:xfrm>
          <a:prstGeom prst="rect">
            <a:avLst/>
          </a:prstGeom>
          <a:noFill/>
        </p:spPr>
        <p:txBody>
          <a:bodyPr wrap="square">
            <a:spAutoFit/>
          </a:bodyPr>
          <a:lstStyle/>
          <a:p>
            <a:pPr algn="l">
              <a:spcBef>
                <a:spcPts val="2250"/>
              </a:spcBef>
              <a:spcAft>
                <a:spcPts val="750"/>
              </a:spcAft>
            </a:pPr>
            <a:r>
              <a:rPr lang="en-US" altLang="zh-CN" sz="2800" b="1" i="0" dirty="0">
                <a:solidFill>
                  <a:srgbClr val="97C7F8"/>
                </a:solidFill>
                <a:effectLst/>
                <a:latin typeface="PingFang SC"/>
              </a:rPr>
              <a:t>TOHEAR </a:t>
            </a:r>
            <a:r>
              <a:rPr lang="zh-CN" altLang="en-US" sz="2800" b="1" i="0" dirty="0">
                <a:solidFill>
                  <a:srgbClr val="97C7F8"/>
                </a:solidFill>
                <a:effectLst/>
                <a:latin typeface="PingFang SC"/>
              </a:rPr>
              <a:t>听书</a:t>
            </a:r>
            <a:r>
              <a:rPr lang="en-US" altLang="zh-CN" sz="2800" b="1" i="0" dirty="0">
                <a:solidFill>
                  <a:srgbClr val="97C7F8"/>
                </a:solidFill>
                <a:effectLst/>
                <a:latin typeface="PingFang SC"/>
              </a:rPr>
              <a:t>APP</a:t>
            </a:r>
            <a:endParaRPr lang="en-US" altLang="zh-CN" sz="2800" b="1" i="0" dirty="0">
              <a:solidFill>
                <a:srgbClr val="97C7F8"/>
              </a:solidFill>
              <a:effectLst/>
              <a:latin typeface="PingFang SC"/>
            </a:endParaRPr>
          </a:p>
        </p:txBody>
      </p:sp>
      <p:pic>
        <p:nvPicPr>
          <p:cNvPr id="7" name="图片 6"/>
          <p:cNvPicPr>
            <a:picLocks noChangeAspect="1"/>
          </p:cNvPicPr>
          <p:nvPr/>
        </p:nvPicPr>
        <p:blipFill>
          <a:blip r:embed="rId4"/>
          <a:stretch>
            <a:fillRect/>
          </a:stretch>
        </p:blipFill>
        <p:spPr>
          <a:xfrm>
            <a:off x="7003528" y="359211"/>
            <a:ext cx="2655062" cy="574685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4" name="文本框 13"/>
          <p:cNvSpPr txBox="1"/>
          <p:nvPr/>
        </p:nvSpPr>
        <p:spPr>
          <a:xfrm>
            <a:off x="672349" y="1927201"/>
            <a:ext cx="6096000" cy="2121535"/>
          </a:xfrm>
          <a:prstGeom prst="rect">
            <a:avLst/>
          </a:prstGeom>
          <a:noFill/>
        </p:spPr>
        <p:txBody>
          <a:bodyPr wrap="square">
            <a:spAutoFit/>
          </a:bodyPr>
          <a:lstStyle/>
          <a:p>
            <a:pPr algn="just">
              <a:lnSpc>
                <a:spcPct val="120000"/>
              </a:lnSpc>
            </a:pPr>
            <a:r>
              <a:rPr lang="zh-CN" altLang="en-US" sz="2000" b="1" dirty="0">
                <a:solidFill>
                  <a:schemeClr val="accent2"/>
                </a:solidFill>
                <a:cs typeface="+mn-ea"/>
                <a:sym typeface="+mn-lt"/>
              </a:rPr>
              <a:t>产品定位</a:t>
            </a:r>
            <a:endParaRPr lang="en-US" altLang="zh-CN" sz="2000" b="1" dirty="0">
              <a:solidFill>
                <a:schemeClr val="accent2"/>
              </a:solidFill>
              <a:cs typeface="+mn-ea"/>
              <a:sym typeface="+mn-lt"/>
            </a:endParaRPr>
          </a:p>
          <a:p>
            <a:pPr marL="285750" indent="-285750" algn="just">
              <a:lnSpc>
                <a:spcPct val="120000"/>
              </a:lnSpc>
              <a:buFont typeface="Arial" panose="020B0604020202020204" pitchFamily="34" charset="0"/>
              <a:buChar char="•"/>
            </a:pPr>
            <a:r>
              <a:rPr lang="en-US" altLang="zh-CN" b="1" dirty="0">
                <a:solidFill>
                  <a:srgbClr val="97C7F8"/>
                </a:solidFill>
                <a:effectLst/>
                <a:latin typeface="PingFang SC"/>
                <a:sym typeface="+mn-ea"/>
              </a:rPr>
              <a:t>TOHEAR </a:t>
            </a:r>
            <a:r>
              <a:rPr lang="zh-CN" altLang="en-US" b="1" dirty="0">
                <a:solidFill>
                  <a:srgbClr val="97C7F8"/>
                </a:solidFill>
                <a:effectLst/>
                <a:latin typeface="PingFang SC"/>
                <a:sym typeface="+mn-ea"/>
              </a:rPr>
              <a:t>听书</a:t>
            </a:r>
            <a:r>
              <a:rPr lang="zh-CN" altLang="en-US" sz="1800" dirty="0">
                <a:solidFill>
                  <a:srgbClr val="97C7F8"/>
                </a:solidFill>
                <a:cs typeface="+mn-ea"/>
                <a:sym typeface="+mn-lt"/>
              </a:rPr>
              <a:t> </a:t>
            </a:r>
            <a:r>
              <a:rPr lang="zh-CN" altLang="en-US" sz="1800" dirty="0">
                <a:solidFill>
                  <a:schemeClr val="tx1">
                    <a:lumMod val="75000"/>
                    <a:lumOff val="25000"/>
                  </a:schemeClr>
                </a:solidFill>
                <a:cs typeface="+mn-ea"/>
                <a:sym typeface="+mn-lt"/>
              </a:rPr>
              <a:t>是一款基于移动设备平台的</a:t>
            </a:r>
            <a:r>
              <a:rPr lang="zh-CN" altLang="en-US" sz="1800" b="1" dirty="0">
                <a:solidFill>
                  <a:schemeClr val="tx1">
                    <a:lumMod val="75000"/>
                    <a:lumOff val="25000"/>
                  </a:schemeClr>
                </a:solidFill>
                <a:cs typeface="+mn-ea"/>
                <a:sym typeface="+mn-lt"/>
              </a:rPr>
              <a:t>社区化网络音频分享应用</a:t>
            </a:r>
            <a:endParaRPr lang="en-US" altLang="zh-CN" sz="1800" b="1" dirty="0">
              <a:solidFill>
                <a:schemeClr val="tx1">
                  <a:lumMod val="75000"/>
                  <a:lumOff val="25000"/>
                </a:schemeClr>
              </a:solidFill>
              <a:cs typeface="+mn-ea"/>
              <a:sym typeface="+mn-lt"/>
            </a:endParaRPr>
          </a:p>
          <a:p>
            <a:pPr marL="285750" indent="-285750" algn="just">
              <a:lnSpc>
                <a:spcPct val="120000"/>
              </a:lnSpc>
              <a:buFont typeface="Arial" panose="020B0604020202020204" pitchFamily="34" charset="0"/>
              <a:buChar char="•"/>
            </a:pPr>
            <a:endParaRPr lang="en-US" altLang="zh-CN" sz="1800" dirty="0">
              <a:solidFill>
                <a:schemeClr val="tx1">
                  <a:lumMod val="75000"/>
                  <a:lumOff val="25000"/>
                </a:schemeClr>
              </a:solidFill>
              <a:cs typeface="+mn-ea"/>
              <a:sym typeface="+mn-lt"/>
            </a:endParaRPr>
          </a:p>
          <a:p>
            <a:pPr marL="285750" indent="-285750" algn="just">
              <a:lnSpc>
                <a:spcPct val="120000"/>
              </a:lnSpc>
              <a:buFont typeface="Arial" panose="020B0604020202020204" pitchFamily="34" charset="0"/>
              <a:buChar char="•"/>
            </a:pPr>
            <a:r>
              <a:rPr lang="zh-CN" altLang="en-US" sz="1800" dirty="0">
                <a:solidFill>
                  <a:schemeClr val="tx1">
                    <a:lumMod val="75000"/>
                    <a:lumOff val="25000"/>
                  </a:schemeClr>
                </a:solidFill>
                <a:cs typeface="+mn-ea"/>
                <a:sym typeface="+mn-lt"/>
              </a:rPr>
              <a:t>为用户和内容生产者共建生态平台，提供契合当代播客听众的</a:t>
            </a:r>
            <a:r>
              <a:rPr lang="zh-CN" altLang="en-US" sz="1800" b="1" dirty="0">
                <a:solidFill>
                  <a:srgbClr val="97C7F8"/>
                </a:solidFill>
                <a:cs typeface="+mn-ea"/>
                <a:sym typeface="+mn-lt"/>
              </a:rPr>
              <a:t>「收听」</a:t>
            </a:r>
            <a:r>
              <a:rPr lang="zh-CN" altLang="en-US" sz="1800" dirty="0">
                <a:solidFill>
                  <a:schemeClr val="tx1">
                    <a:lumMod val="75000"/>
                    <a:lumOff val="25000"/>
                  </a:schemeClr>
                </a:solidFill>
                <a:cs typeface="+mn-ea"/>
                <a:sym typeface="+mn-lt"/>
              </a:rPr>
              <a:t>和</a:t>
            </a:r>
            <a:r>
              <a:rPr lang="zh-CN" altLang="en-US" sz="1800" b="1" dirty="0">
                <a:solidFill>
                  <a:srgbClr val="97C7F8"/>
                </a:solidFill>
                <a:cs typeface="+mn-ea"/>
                <a:sym typeface="+mn-lt"/>
              </a:rPr>
              <a:t>「社区」</a:t>
            </a:r>
            <a:r>
              <a:rPr lang="zh-CN" altLang="en-US" sz="1800" dirty="0">
                <a:solidFill>
                  <a:schemeClr val="tx1">
                    <a:lumMod val="75000"/>
                    <a:lumOff val="25000"/>
                  </a:schemeClr>
                </a:solidFill>
                <a:cs typeface="+mn-ea"/>
                <a:sym typeface="+mn-lt"/>
              </a:rPr>
              <a:t>体验</a:t>
            </a:r>
            <a:endParaRPr lang="zh-CN" altLang="en-US" sz="1800" dirty="0">
              <a:solidFill>
                <a:schemeClr val="tx1">
                  <a:lumMod val="75000"/>
                  <a:lumOff val="25000"/>
                </a:schemeClr>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查看图片"/>
          <p:cNvPicPr>
            <a:picLocks noChangeAspect="1" noChangeArrowheads="1"/>
          </p:cNvPicPr>
          <p:nvPr/>
        </p:nvPicPr>
        <p:blipFill rotWithShape="1">
          <a:blip r:embed="rId1">
            <a:extLst>
              <a:ext uri="{28A0092B-C50C-407E-A947-70E740481C1C}">
                <a14:useLocalDpi xmlns:a14="http://schemas.microsoft.com/office/drawing/2010/main" val="0"/>
              </a:ext>
            </a:extLst>
          </a:blip>
          <a:srcRect b="15318"/>
          <a:stretch>
            <a:fillRect/>
          </a:stretch>
        </p:blipFill>
        <p:spPr bwMode="auto">
          <a:xfrm>
            <a:off x="0" y="-20649"/>
            <a:ext cx="12192000" cy="6878649"/>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rcRect l="-226" t="-937" r="226" b="4482"/>
          <a:stretch>
            <a:fillRect/>
          </a:stretch>
        </p:blipFill>
        <p:spPr>
          <a:xfrm>
            <a:off x="8854568" y="0"/>
            <a:ext cx="3161371" cy="6614870"/>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0" y="0"/>
            <a:ext cx="6611759" cy="6858000"/>
          </a:xfrm>
          <a:prstGeom prst="rect">
            <a:avLst/>
          </a:prstGeom>
          <a:gradFill flip="none" rotWithShape="1">
            <a:gsLst>
              <a:gs pos="100000">
                <a:srgbClr val="FBFCFE">
                  <a:alpha val="28000"/>
                </a:srgbClr>
              </a:gs>
              <a:gs pos="57000">
                <a:schemeClr val="bg1">
                  <a:alpha val="80000"/>
                </a:schemeClr>
              </a:gs>
              <a:gs pos="3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27" name="矩形 26"/>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产品概述</a:t>
            </a:r>
            <a:endParaRPr lang="zh-CN" altLang="en-US" sz="2000" spc="300" dirty="0">
              <a:solidFill>
                <a:schemeClr val="tx2"/>
              </a:solidFill>
              <a:cs typeface="+mn-ea"/>
              <a:sym typeface="+mn-lt"/>
            </a:endParaRPr>
          </a:p>
        </p:txBody>
      </p:sp>
      <p:grpSp>
        <p:nvGrpSpPr>
          <p:cNvPr id="31" name="组合 30"/>
          <p:cNvGrpSpPr/>
          <p:nvPr/>
        </p:nvGrpSpPr>
        <p:grpSpPr>
          <a:xfrm rot="10800000">
            <a:off x="0" y="304408"/>
            <a:ext cx="1010103" cy="857396"/>
            <a:chOff x="-39567" y="0"/>
            <a:chExt cx="1677745" cy="1424104"/>
          </a:xfrm>
        </p:grpSpPr>
        <p:sp>
          <p:nvSpPr>
            <p:cNvPr id="3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rcRect t="9156" b="9156"/>
          <a:stretch>
            <a:fillRect/>
          </a:stretch>
        </p:blipFill>
        <p:spPr>
          <a:xfrm>
            <a:off x="5298940" y="373440"/>
            <a:ext cx="3160568" cy="5600700"/>
          </a:xfrm>
          <a:prstGeom prst="rect">
            <a:avLst/>
          </a:prstGeom>
          <a:ln>
            <a:noFill/>
          </a:ln>
          <a:effectLst>
            <a:outerShdw blurRad="292100" dist="139700" dir="2700000" algn="tl" rotWithShape="0">
              <a:srgbClr val="333333">
                <a:alpha val="65000"/>
              </a:srgbClr>
            </a:outerShdw>
          </a:effectLst>
        </p:spPr>
      </p:pic>
      <p:cxnSp>
        <p:nvCxnSpPr>
          <p:cNvPr id="9" name="LineShape"/>
          <p:cNvCxnSpPr/>
          <p:nvPr/>
        </p:nvCxnSpPr>
        <p:spPr>
          <a:xfrm flipH="1">
            <a:off x="1535950" y="3315294"/>
            <a:ext cx="1671551" cy="0"/>
          </a:xfrm>
          <a:prstGeom prst="straightConnector1">
            <a:avLst/>
          </a:prstGeom>
          <a:noFill/>
          <a:ln w="12700" cap="flat" cmpd="sng">
            <a:solidFill>
              <a:srgbClr val="D8D8D8"/>
            </a:solidFill>
            <a:prstDash val="solid"/>
            <a:miter/>
            <a:headEnd type="none" w="med" len="med"/>
            <a:tailEnd type="none" w="med" len="med"/>
          </a:ln>
        </p:spPr>
      </p:cxnSp>
      <p:sp>
        <p:nvSpPr>
          <p:cNvPr id="15" name="文本框 14"/>
          <p:cNvSpPr txBox="1"/>
          <p:nvPr/>
        </p:nvSpPr>
        <p:spPr>
          <a:xfrm>
            <a:off x="1431355" y="3500460"/>
            <a:ext cx="1783287" cy="401264"/>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cs typeface="+mn-ea"/>
                <a:sym typeface="+mn-lt"/>
              </a:rPr>
              <a:t>多种精彩呈现</a:t>
            </a:r>
            <a:endParaRPr lang="zh-CN" altLang="en-US" b="1" dirty="0">
              <a:solidFill>
                <a:schemeClr val="tx1">
                  <a:lumMod val="75000"/>
                  <a:lumOff val="25000"/>
                </a:schemeClr>
              </a:solidFill>
              <a:cs typeface="+mn-ea"/>
              <a:sym typeface="+mn-lt"/>
            </a:endParaRPr>
          </a:p>
        </p:txBody>
      </p:sp>
      <p:sp>
        <p:nvSpPr>
          <p:cNvPr id="16" name="文本框 15"/>
          <p:cNvSpPr txBox="1"/>
          <p:nvPr/>
        </p:nvSpPr>
        <p:spPr>
          <a:xfrm flipH="1">
            <a:off x="1431355" y="3912048"/>
            <a:ext cx="3065187" cy="1052083"/>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多种频道节目，</a:t>
            </a:r>
            <a:endParaRPr lang="en-US" altLang="zh-CN" sz="1400" dirty="0">
              <a:solidFill>
                <a:schemeClr val="tx1">
                  <a:lumMod val="75000"/>
                  <a:lumOff val="25000"/>
                </a:schemeClr>
              </a:solidFill>
              <a:cs typeface="+mn-ea"/>
              <a:sym typeface="+mn-lt"/>
            </a:endParaRPr>
          </a:p>
          <a:p>
            <a:pPr>
              <a:lnSpc>
                <a:spcPct val="154000"/>
              </a:lnSpc>
            </a:pPr>
            <a:r>
              <a:rPr lang="zh-CN" altLang="en-US" sz="1400" dirty="0">
                <a:solidFill>
                  <a:schemeClr val="tx1">
                    <a:lumMod val="75000"/>
                    <a:lumOff val="25000"/>
                  </a:schemeClr>
                </a:solidFill>
                <a:cs typeface="+mn-ea"/>
                <a:sym typeface="+mn-lt"/>
              </a:rPr>
              <a:t>满足用户个性化收听需求</a:t>
            </a:r>
            <a:endParaRPr lang="en-US" altLang="zh-CN" sz="1400" dirty="0">
              <a:solidFill>
                <a:schemeClr val="tx1">
                  <a:lumMod val="75000"/>
                  <a:lumOff val="25000"/>
                </a:schemeClr>
              </a:solidFill>
              <a:cs typeface="+mn-ea"/>
              <a:sym typeface="+mn-lt"/>
            </a:endParaRPr>
          </a:p>
          <a:p>
            <a:pPr>
              <a:lnSpc>
                <a:spcPct val="154000"/>
              </a:lnSpc>
            </a:pPr>
            <a:endParaRPr lang="en-US" altLang="zh-CN" sz="1400" dirty="0">
              <a:solidFill>
                <a:schemeClr val="tx1">
                  <a:lumMod val="75000"/>
                  <a:lumOff val="25000"/>
                </a:schemeClr>
              </a:solidFill>
              <a:cs typeface="+mn-ea"/>
              <a:sym typeface="+mn-lt"/>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681" y="1685395"/>
            <a:ext cx="1793820" cy="179382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rcRect l="3000" r="3000"/>
          <a:stretch>
            <a:fillRect/>
          </a:stretch>
        </p:blipFill>
        <p:spPr>
          <a:xfrm>
            <a:off x="6860176" y="733106"/>
            <a:ext cx="3326661" cy="592419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查看图片"/>
          <p:cNvPicPr>
            <a:picLocks noChangeAspect="1" noChangeArrowheads="1"/>
          </p:cNvPicPr>
          <p:nvPr/>
        </p:nvPicPr>
        <p:blipFill rotWithShape="1">
          <a:blip r:embed="rId1">
            <a:extLst>
              <a:ext uri="{28A0092B-C50C-407E-A947-70E740481C1C}">
                <a14:useLocalDpi xmlns:a14="http://schemas.microsoft.com/office/drawing/2010/main" val="0"/>
              </a:ext>
            </a:extLst>
          </a:blip>
          <a:srcRect b="15318"/>
          <a:stretch>
            <a:fillRect/>
          </a:stretch>
        </p:blipFill>
        <p:spPr bwMode="auto">
          <a:xfrm>
            <a:off x="0" y="-153995"/>
            <a:ext cx="12192000" cy="687864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0" y="-153994"/>
            <a:ext cx="12192000" cy="7011994"/>
          </a:xfrm>
          <a:prstGeom prst="rect">
            <a:avLst/>
          </a:prstGeom>
          <a:gradFill flip="none" rotWithShape="1">
            <a:gsLst>
              <a:gs pos="100000">
                <a:srgbClr val="FBFCFE">
                  <a:alpha val="28000"/>
                </a:srgbClr>
              </a:gs>
              <a:gs pos="57000">
                <a:schemeClr val="bg1">
                  <a:alpha val="80000"/>
                </a:schemeClr>
              </a:gs>
              <a:gs pos="3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27" name="矩形 26"/>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产品概述</a:t>
            </a:r>
            <a:endParaRPr lang="zh-CN" altLang="en-US" sz="2000" spc="300" dirty="0">
              <a:solidFill>
                <a:schemeClr val="tx2"/>
              </a:solidFill>
              <a:cs typeface="+mn-ea"/>
              <a:sym typeface="+mn-lt"/>
            </a:endParaRPr>
          </a:p>
        </p:txBody>
      </p:sp>
      <p:grpSp>
        <p:nvGrpSpPr>
          <p:cNvPr id="31" name="组合 30"/>
          <p:cNvGrpSpPr/>
          <p:nvPr/>
        </p:nvGrpSpPr>
        <p:grpSpPr>
          <a:xfrm rot="10800000">
            <a:off x="0" y="304408"/>
            <a:ext cx="1010103" cy="857396"/>
            <a:chOff x="-39567" y="0"/>
            <a:chExt cx="1677745" cy="1424104"/>
          </a:xfrm>
        </p:grpSpPr>
        <p:sp>
          <p:nvSpPr>
            <p:cNvPr id="3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cxnSp>
        <p:nvCxnSpPr>
          <p:cNvPr id="9" name="LineShape"/>
          <p:cNvCxnSpPr/>
          <p:nvPr/>
        </p:nvCxnSpPr>
        <p:spPr>
          <a:xfrm flipH="1">
            <a:off x="737322" y="3277739"/>
            <a:ext cx="1671551" cy="0"/>
          </a:xfrm>
          <a:prstGeom prst="straightConnector1">
            <a:avLst/>
          </a:prstGeom>
          <a:noFill/>
          <a:ln w="12700" cap="flat" cmpd="sng">
            <a:solidFill>
              <a:srgbClr val="D8D8D8"/>
            </a:solidFill>
            <a:prstDash val="solid"/>
            <a:miter/>
            <a:headEnd type="none" w="med" len="med"/>
            <a:tailEnd type="none" w="med" len="med"/>
          </a:ln>
        </p:spPr>
      </p:cxnSp>
      <p:sp>
        <p:nvSpPr>
          <p:cNvPr id="15" name="文本框 14"/>
          <p:cNvSpPr txBox="1"/>
          <p:nvPr/>
        </p:nvSpPr>
        <p:spPr>
          <a:xfrm>
            <a:off x="625586" y="3361507"/>
            <a:ext cx="1783287" cy="401264"/>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cs typeface="+mn-ea"/>
                <a:sym typeface="+mn-lt"/>
              </a:rPr>
              <a:t>多种精彩呈现</a:t>
            </a:r>
            <a:endParaRPr lang="zh-CN" altLang="en-US" b="1" dirty="0">
              <a:solidFill>
                <a:schemeClr val="tx1">
                  <a:lumMod val="75000"/>
                  <a:lumOff val="25000"/>
                </a:schemeClr>
              </a:solidFill>
              <a:cs typeface="+mn-ea"/>
              <a:sym typeface="+mn-lt"/>
            </a:endParaRPr>
          </a:p>
        </p:txBody>
      </p:sp>
      <p:sp>
        <p:nvSpPr>
          <p:cNvPr id="16" name="文本框 15"/>
          <p:cNvSpPr txBox="1"/>
          <p:nvPr/>
        </p:nvSpPr>
        <p:spPr>
          <a:xfrm flipH="1">
            <a:off x="625585" y="3773095"/>
            <a:ext cx="3224729" cy="1748790"/>
          </a:xfrm>
          <a:prstGeom prst="rect">
            <a:avLst/>
          </a:prstGeom>
          <a:noFill/>
        </p:spPr>
        <p:txBody>
          <a:bodyPr wrap="square" rtlCol="0">
            <a:spAutoFit/>
            <a:scene3d>
              <a:camera prst="orthographicFront"/>
              <a:lightRig rig="threePt" dir="t"/>
            </a:scene3d>
            <a:sp3d contourW="12700"/>
          </a:bodyPr>
          <a:lstStyle/>
          <a:p>
            <a:pPr>
              <a:lnSpc>
                <a:spcPct val="154000"/>
              </a:lnSpc>
            </a:pPr>
            <a:r>
              <a:rPr lang="zh-CN" altLang="en-US" sz="1400" dirty="0">
                <a:solidFill>
                  <a:schemeClr val="tx1">
                    <a:lumMod val="75000"/>
                    <a:lumOff val="25000"/>
                  </a:schemeClr>
                </a:solidFill>
                <a:cs typeface="+mn-ea"/>
                <a:sym typeface="+mn-lt"/>
              </a:rPr>
              <a:t>本产品的内容以</a:t>
            </a:r>
            <a:endParaRPr lang="en-US" altLang="zh-CN" sz="1400" dirty="0">
              <a:solidFill>
                <a:schemeClr val="tx1">
                  <a:lumMod val="75000"/>
                  <a:lumOff val="25000"/>
                </a:schemeClr>
              </a:solidFill>
              <a:cs typeface="+mn-ea"/>
              <a:sym typeface="+mn-lt"/>
            </a:endParaRPr>
          </a:p>
          <a:p>
            <a:pPr>
              <a:lnSpc>
                <a:spcPct val="154000"/>
              </a:lnSpc>
            </a:pPr>
            <a:r>
              <a:rPr lang="zh-CN" altLang="en-US" sz="1400" b="1" dirty="0">
                <a:solidFill>
                  <a:schemeClr val="tx1">
                    <a:lumMod val="75000"/>
                    <a:lumOff val="25000"/>
                  </a:schemeClr>
                </a:solidFill>
                <a:cs typeface="+mn-ea"/>
                <a:sym typeface="+mn-lt"/>
              </a:rPr>
              <a:t>一个频道</a:t>
            </a:r>
            <a:r>
              <a:rPr lang="zh-CN" altLang="en-US" sz="1400" dirty="0">
                <a:solidFill>
                  <a:schemeClr val="tx1">
                    <a:lumMod val="75000"/>
                    <a:lumOff val="25000"/>
                  </a:schemeClr>
                </a:solidFill>
                <a:cs typeface="+mn-ea"/>
                <a:sym typeface="+mn-lt"/>
              </a:rPr>
              <a:t>包含</a:t>
            </a:r>
            <a:r>
              <a:rPr lang="zh-CN" altLang="en-US" sz="1400" b="1" dirty="0">
                <a:solidFill>
                  <a:schemeClr val="tx1">
                    <a:lumMod val="75000"/>
                    <a:lumOff val="25000"/>
                  </a:schemeClr>
                </a:solidFill>
                <a:cs typeface="+mn-ea"/>
                <a:sym typeface="+mn-lt"/>
              </a:rPr>
              <a:t>若干节目</a:t>
            </a:r>
            <a:r>
              <a:rPr lang="zh-CN" altLang="en-US" sz="1400" dirty="0">
                <a:solidFill>
                  <a:schemeClr val="tx1">
                    <a:lumMod val="75000"/>
                    <a:lumOff val="25000"/>
                  </a:schemeClr>
                </a:solidFill>
                <a:cs typeface="+mn-ea"/>
                <a:sym typeface="+mn-lt"/>
              </a:rPr>
              <a:t>的形式呈现</a:t>
            </a:r>
            <a:endParaRPr lang="en-US" altLang="zh-CN" sz="1400" dirty="0">
              <a:solidFill>
                <a:schemeClr val="tx1">
                  <a:lumMod val="75000"/>
                  <a:lumOff val="25000"/>
                </a:schemeClr>
              </a:solidFill>
              <a:cs typeface="+mn-ea"/>
              <a:sym typeface="+mn-lt"/>
            </a:endParaRPr>
          </a:p>
          <a:p>
            <a:pPr>
              <a:lnSpc>
                <a:spcPct val="154000"/>
              </a:lnSpc>
            </a:pPr>
            <a:r>
              <a:rPr lang="zh-CN" altLang="en-US" sz="1400" dirty="0">
                <a:solidFill>
                  <a:schemeClr val="tx1">
                    <a:lumMod val="75000"/>
                    <a:lumOff val="25000"/>
                  </a:schemeClr>
                </a:solidFill>
                <a:cs typeface="+mn-ea"/>
                <a:sym typeface="+mn-lt"/>
              </a:rPr>
              <a:t>用户订阅感兴趣的频道，并收听或收藏频道下的节目</a:t>
            </a:r>
            <a:endParaRPr lang="en-US" altLang="zh-CN" sz="1400" dirty="0">
              <a:solidFill>
                <a:schemeClr val="tx1">
                  <a:lumMod val="75000"/>
                  <a:lumOff val="25000"/>
                </a:schemeClr>
              </a:solidFill>
              <a:cs typeface="+mn-ea"/>
              <a:sym typeface="+mn-lt"/>
            </a:endParaRPr>
          </a:p>
          <a:p>
            <a:pPr>
              <a:lnSpc>
                <a:spcPct val="154000"/>
              </a:lnSpc>
            </a:pPr>
            <a:endParaRPr lang="en-US" altLang="zh-CN" sz="1400" dirty="0">
              <a:solidFill>
                <a:schemeClr val="tx1">
                  <a:lumMod val="75000"/>
                  <a:lumOff val="25000"/>
                </a:schemeClr>
              </a:solidFill>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55" y="1637646"/>
            <a:ext cx="1793820" cy="1793820"/>
          </a:xfrm>
          <a:prstGeom prst="rect">
            <a:avLst/>
          </a:prstGeom>
        </p:spPr>
      </p:pic>
      <p:pic>
        <p:nvPicPr>
          <p:cNvPr id="7" name="图片 6"/>
          <p:cNvPicPr>
            <a:picLocks noChangeAspect="1"/>
          </p:cNvPicPr>
          <p:nvPr/>
        </p:nvPicPr>
        <p:blipFill>
          <a:blip r:embed="rId3"/>
          <a:stretch>
            <a:fillRect/>
          </a:stretch>
        </p:blipFill>
        <p:spPr>
          <a:xfrm>
            <a:off x="6233059" y="643943"/>
            <a:ext cx="2397629" cy="5196720"/>
          </a:xfrm>
          <a:prstGeom prst="rect">
            <a:avLst/>
          </a:prstGeom>
          <a:ln>
            <a:noFill/>
          </a:ln>
          <a:effectLst>
            <a:outerShdw blurRad="292100" dist="139700" dir="2700000" algn="tl" rotWithShape="0">
              <a:srgbClr val="333333">
                <a:alpha val="65000"/>
              </a:srgbClr>
            </a:outerShdw>
          </a:effectLst>
        </p:spPr>
      </p:pic>
      <p:grpSp>
        <p:nvGrpSpPr>
          <p:cNvPr id="28" name="组合 27"/>
          <p:cNvGrpSpPr/>
          <p:nvPr/>
        </p:nvGrpSpPr>
        <p:grpSpPr>
          <a:xfrm>
            <a:off x="3762726" y="590509"/>
            <a:ext cx="2841319" cy="3522327"/>
            <a:chOff x="3804772" y="1714714"/>
            <a:chExt cx="2841319" cy="3522327"/>
          </a:xfrm>
        </p:grpSpPr>
        <p:pic>
          <p:nvPicPr>
            <p:cNvPr id="5" name="图片 4"/>
            <p:cNvPicPr>
              <a:picLocks noChangeAspect="1"/>
            </p:cNvPicPr>
            <p:nvPr/>
          </p:nvPicPr>
          <p:blipFill>
            <a:blip r:embed="rId4"/>
            <a:stretch>
              <a:fillRect/>
            </a:stretch>
          </p:blipFill>
          <p:spPr>
            <a:xfrm>
              <a:off x="3814778" y="1714714"/>
              <a:ext cx="2077641" cy="3522327"/>
            </a:xfrm>
            <a:prstGeom prst="rect">
              <a:avLst/>
            </a:prstGeom>
            <a:ln>
              <a:noFill/>
            </a:ln>
            <a:effectLst>
              <a:outerShdw blurRad="292100" dist="139700" dir="2700000" algn="tl" rotWithShape="0">
                <a:srgbClr val="333333">
                  <a:alpha val="65000"/>
                </a:srgbClr>
              </a:outerShdw>
            </a:effectLst>
          </p:spPr>
        </p:pic>
        <p:sp>
          <p:nvSpPr>
            <p:cNvPr id="17" name="箭头: 下 16"/>
            <p:cNvSpPr/>
            <p:nvPr/>
          </p:nvSpPr>
          <p:spPr>
            <a:xfrm rot="16200000">
              <a:off x="6071709" y="2542931"/>
              <a:ext cx="355009" cy="793754"/>
            </a:xfrm>
            <a:prstGeom prst="downArrow">
              <a:avLst/>
            </a:prstGeom>
            <a:solidFill>
              <a:srgbClr val="F592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图文框 19"/>
            <p:cNvSpPr/>
            <p:nvPr/>
          </p:nvSpPr>
          <p:spPr>
            <a:xfrm>
              <a:off x="3804772" y="2617523"/>
              <a:ext cx="2084782" cy="647700"/>
            </a:xfrm>
            <a:prstGeom prst="frame">
              <a:avLst>
                <a:gd name="adj1" fmla="val 9044"/>
              </a:avLst>
            </a:prstGeom>
            <a:solidFill>
              <a:srgbClr val="F592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图文框 22"/>
          <p:cNvSpPr/>
          <p:nvPr/>
        </p:nvSpPr>
        <p:spPr>
          <a:xfrm>
            <a:off x="6195357" y="581811"/>
            <a:ext cx="2492202" cy="5350412"/>
          </a:xfrm>
          <a:prstGeom prst="frame">
            <a:avLst>
              <a:gd name="adj1" fmla="val 3540"/>
            </a:avLst>
          </a:prstGeom>
          <a:solidFill>
            <a:srgbClr val="F592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图文框 20"/>
          <p:cNvSpPr/>
          <p:nvPr/>
        </p:nvSpPr>
        <p:spPr>
          <a:xfrm>
            <a:off x="6261495" y="3916137"/>
            <a:ext cx="2395420" cy="780176"/>
          </a:xfrm>
          <a:prstGeom prst="frame">
            <a:avLst>
              <a:gd name="adj1" fmla="val 9274"/>
            </a:avLst>
          </a:prstGeom>
          <a:solidFill>
            <a:srgbClr val="989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6" name="组合 25"/>
          <p:cNvGrpSpPr/>
          <p:nvPr/>
        </p:nvGrpSpPr>
        <p:grpSpPr>
          <a:xfrm>
            <a:off x="9068240" y="580303"/>
            <a:ext cx="2923191" cy="6211024"/>
            <a:chOff x="9033347" y="208205"/>
            <a:chExt cx="2923191" cy="6211024"/>
          </a:xfrm>
        </p:grpSpPr>
        <p:pic>
          <p:nvPicPr>
            <p:cNvPr id="1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9097839" y="295122"/>
              <a:ext cx="2797449" cy="6063309"/>
            </a:xfrm>
            <a:prstGeom prst="rect">
              <a:avLst/>
            </a:prstGeom>
            <a:ln>
              <a:noFill/>
            </a:ln>
            <a:effectLst>
              <a:outerShdw blurRad="292100" dist="139700" dir="2700000" algn="tl" rotWithShape="0">
                <a:srgbClr val="333333">
                  <a:alpha val="65000"/>
                </a:srgbClr>
              </a:outerShdw>
            </a:effectLst>
          </p:spPr>
        </p:pic>
        <p:sp>
          <p:nvSpPr>
            <p:cNvPr id="24" name="图文框 23"/>
            <p:cNvSpPr/>
            <p:nvPr/>
          </p:nvSpPr>
          <p:spPr>
            <a:xfrm>
              <a:off x="9033347" y="208205"/>
              <a:ext cx="2923191" cy="6211024"/>
            </a:xfrm>
            <a:prstGeom prst="frame">
              <a:avLst>
                <a:gd name="adj1" fmla="val 3891"/>
              </a:avLst>
            </a:prstGeom>
            <a:solidFill>
              <a:srgbClr val="989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箭头: 下 17"/>
          <p:cNvSpPr/>
          <p:nvPr/>
        </p:nvSpPr>
        <p:spPr>
          <a:xfrm rot="16200000">
            <a:off x="8938156" y="3847909"/>
            <a:ext cx="372418" cy="987352"/>
          </a:xfrm>
          <a:prstGeom prst="downArrow">
            <a:avLst/>
          </a:prstGeom>
          <a:solidFill>
            <a:srgbClr val="989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831568" y="181471"/>
            <a:ext cx="1288255" cy="366895"/>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600" dirty="0">
                <a:solidFill>
                  <a:schemeClr val="tx1">
                    <a:lumMod val="75000"/>
                    <a:lumOff val="25000"/>
                  </a:schemeClr>
                </a:solidFill>
                <a:cs typeface="+mn-ea"/>
                <a:sym typeface="+mn-lt"/>
              </a:rPr>
              <a:t>频道详情页</a:t>
            </a:r>
            <a:endParaRPr lang="zh-CN" altLang="en-US" sz="1600" dirty="0">
              <a:solidFill>
                <a:schemeClr val="tx1">
                  <a:lumMod val="75000"/>
                  <a:lumOff val="25000"/>
                </a:schemeClr>
              </a:solidFill>
              <a:cs typeface="+mn-ea"/>
              <a:sym typeface="+mn-lt"/>
            </a:endParaRPr>
          </a:p>
        </p:txBody>
      </p:sp>
      <p:sp>
        <p:nvSpPr>
          <p:cNvPr id="30" name="文本框 29"/>
          <p:cNvSpPr txBox="1"/>
          <p:nvPr/>
        </p:nvSpPr>
        <p:spPr>
          <a:xfrm>
            <a:off x="10020783" y="146735"/>
            <a:ext cx="1288255" cy="366895"/>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600" dirty="0">
                <a:solidFill>
                  <a:schemeClr val="tx1">
                    <a:lumMod val="75000"/>
                    <a:lumOff val="25000"/>
                  </a:schemeClr>
                </a:solidFill>
                <a:cs typeface="+mn-ea"/>
                <a:sym typeface="+mn-lt"/>
              </a:rPr>
              <a:t>节目详情页</a:t>
            </a:r>
            <a:endParaRPr lang="zh-CN" altLang="en-US"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查看图片"/>
          <p:cNvPicPr>
            <a:picLocks noChangeAspect="1" noChangeArrowheads="1"/>
          </p:cNvPicPr>
          <p:nvPr/>
        </p:nvPicPr>
        <p:blipFill rotWithShape="1">
          <a:blip r:embed="rId1">
            <a:extLst>
              <a:ext uri="{28A0092B-C50C-407E-A947-70E740481C1C}">
                <a14:useLocalDpi xmlns:a14="http://schemas.microsoft.com/office/drawing/2010/main" val="0"/>
              </a:ext>
            </a:extLst>
          </a:blip>
          <a:srcRect b="15318"/>
          <a:stretch>
            <a:fillRect/>
          </a:stretch>
        </p:blipFill>
        <p:spPr bwMode="auto">
          <a:xfrm>
            <a:off x="0" y="-20649"/>
            <a:ext cx="12192000" cy="6878649"/>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19911500">
            <a:off x="4164556" y="5236645"/>
            <a:ext cx="3562350" cy="852282"/>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19911500">
            <a:off x="4021795" y="-834303"/>
            <a:ext cx="3108286" cy="271462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rot="19911500" flipH="1">
            <a:off x="1206266" y="3767282"/>
            <a:ext cx="3447268" cy="2711500"/>
          </a:xfrm>
          <a:prstGeom prst="rect">
            <a:avLst/>
          </a:prstGeom>
        </p:spPr>
      </p:pic>
      <p:pic>
        <p:nvPicPr>
          <p:cNvPr id="13" name="图片 12"/>
          <p:cNvPicPr>
            <a:picLocks noChangeAspect="1"/>
          </p:cNvPicPr>
          <p:nvPr/>
        </p:nvPicPr>
        <p:blipFill>
          <a:blip r:embed="rId5"/>
          <a:stretch>
            <a:fillRect/>
          </a:stretch>
        </p:blipFill>
        <p:spPr>
          <a:xfrm rot="19911500" flipH="1">
            <a:off x="732974" y="768507"/>
            <a:ext cx="3619752" cy="2714625"/>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rot="19911500">
            <a:off x="4314825" y="2083744"/>
            <a:ext cx="3562350" cy="2690511"/>
          </a:xfrm>
          <a:prstGeom prst="rect">
            <a:avLst/>
          </a:prstGeom>
        </p:spPr>
      </p:pic>
      <p:sp>
        <p:nvSpPr>
          <p:cNvPr id="11" name="矩形 10"/>
          <p:cNvSpPr/>
          <p:nvPr/>
        </p:nvSpPr>
        <p:spPr>
          <a:xfrm>
            <a:off x="-1539559" y="-20649"/>
            <a:ext cx="9573603" cy="6858000"/>
          </a:xfrm>
          <a:prstGeom prst="rect">
            <a:avLst/>
          </a:prstGeom>
          <a:gradFill flip="none" rotWithShape="1">
            <a:gsLst>
              <a:gs pos="100000">
                <a:schemeClr val="accent1">
                  <a:lumMod val="5000"/>
                  <a:lumOff val="95000"/>
                  <a:alpha val="0"/>
                </a:schemeClr>
              </a:gs>
              <a:gs pos="87000">
                <a:srgbClr val="FBFCFE">
                  <a:alpha val="28000"/>
                </a:srgbClr>
              </a:gs>
              <a:gs pos="67000">
                <a:schemeClr val="bg1">
                  <a:alpha val="80000"/>
                </a:schemeClr>
              </a:gs>
              <a:gs pos="46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27" name="矩形 26"/>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产品概述</a:t>
            </a:r>
            <a:endParaRPr lang="zh-CN" altLang="en-US" sz="2000" spc="300" dirty="0">
              <a:solidFill>
                <a:schemeClr val="tx2"/>
              </a:solidFill>
              <a:cs typeface="+mn-ea"/>
              <a:sym typeface="+mn-lt"/>
            </a:endParaRPr>
          </a:p>
        </p:txBody>
      </p:sp>
      <p:grpSp>
        <p:nvGrpSpPr>
          <p:cNvPr id="31" name="组合 30"/>
          <p:cNvGrpSpPr/>
          <p:nvPr/>
        </p:nvGrpSpPr>
        <p:grpSpPr>
          <a:xfrm rot="10800000">
            <a:off x="0" y="304408"/>
            <a:ext cx="1010103" cy="857396"/>
            <a:chOff x="-39567" y="0"/>
            <a:chExt cx="1677745" cy="1424104"/>
          </a:xfrm>
        </p:grpSpPr>
        <p:sp>
          <p:nvSpPr>
            <p:cNvPr id="3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cxnSp>
        <p:nvCxnSpPr>
          <p:cNvPr id="2" name="LineShape"/>
          <p:cNvCxnSpPr/>
          <p:nvPr/>
        </p:nvCxnSpPr>
        <p:spPr>
          <a:xfrm flipH="1">
            <a:off x="1391596" y="3447716"/>
            <a:ext cx="1671551" cy="0"/>
          </a:xfrm>
          <a:prstGeom prst="straightConnector1">
            <a:avLst/>
          </a:prstGeom>
          <a:noFill/>
          <a:ln w="12700" cap="flat" cmpd="sng">
            <a:solidFill>
              <a:srgbClr val="D8D8D8"/>
            </a:solidFill>
            <a:prstDash val="solid"/>
            <a:miter/>
            <a:headEnd type="none" w="med" len="med"/>
            <a:tailEnd type="none" w="med" len="med"/>
          </a:ln>
        </p:spPr>
      </p:cxnSp>
      <p:sp>
        <p:nvSpPr>
          <p:cNvPr id="5" name="文本框 4"/>
          <p:cNvSpPr txBox="1"/>
          <p:nvPr/>
        </p:nvSpPr>
        <p:spPr>
          <a:xfrm>
            <a:off x="1250666" y="3642827"/>
            <a:ext cx="1671556" cy="410882"/>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cs typeface="+mn-ea"/>
                <a:sym typeface="+mn-lt"/>
              </a:rPr>
              <a:t>社区互动体验</a:t>
            </a:r>
            <a:endParaRPr lang="zh-CN" altLang="en-US" b="1" dirty="0">
              <a:solidFill>
                <a:schemeClr val="tx1">
                  <a:lumMod val="75000"/>
                  <a:lumOff val="25000"/>
                </a:schemeClr>
              </a:solidFill>
              <a:cs typeface="+mn-ea"/>
              <a:sym typeface="+mn-lt"/>
            </a:endParaRPr>
          </a:p>
        </p:txBody>
      </p:sp>
      <p:sp>
        <p:nvSpPr>
          <p:cNvPr id="6" name="文本框 5"/>
          <p:cNvSpPr txBox="1"/>
          <p:nvPr/>
        </p:nvSpPr>
        <p:spPr>
          <a:xfrm>
            <a:off x="1249775" y="4385074"/>
            <a:ext cx="4254784" cy="719299"/>
          </a:xfrm>
          <a:prstGeom prst="rect">
            <a:avLst/>
          </a:prstGeom>
          <a:noFill/>
        </p:spPr>
        <p:txBody>
          <a:bodyPr wrap="square" rtlCol="0">
            <a:spAutoFit/>
            <a:scene3d>
              <a:camera prst="orthographicFront"/>
              <a:lightRig rig="threePt" dir="t"/>
            </a:scene3d>
            <a:sp3d contourW="12700"/>
          </a:bodyPr>
          <a:lstStyle/>
          <a:p>
            <a:pPr marL="285750" indent="-285750">
              <a:lnSpc>
                <a:spcPct val="154000"/>
              </a:lnSpc>
              <a:buFont typeface="Arial" panose="020B0604020202020204" pitchFamily="34" charset="0"/>
              <a:buChar char="•"/>
            </a:pPr>
            <a:r>
              <a:rPr lang="zh-CN" altLang="en-US" sz="1400" dirty="0">
                <a:solidFill>
                  <a:schemeClr val="tx1">
                    <a:lumMod val="75000"/>
                    <a:lumOff val="25000"/>
                  </a:schemeClr>
                </a:solidFill>
                <a:cs typeface="+mn-ea"/>
                <a:sym typeface="+mn-lt"/>
              </a:rPr>
              <a:t>设计丰富的社交互动功能，提升用户间的互动体验和社区的活跃度。</a:t>
            </a:r>
            <a:endParaRPr lang="en-US" altLang="zh-CN" sz="1400" dirty="0">
              <a:solidFill>
                <a:schemeClr val="tx1">
                  <a:lumMod val="75000"/>
                  <a:lumOff val="25000"/>
                </a:schemeClr>
              </a:solidFill>
              <a:cs typeface="+mn-ea"/>
              <a:sym typeface="+mn-lt"/>
            </a:endParaRP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1707" y="1510170"/>
            <a:ext cx="1798945" cy="1604634"/>
          </a:xfrm>
          <a:prstGeom prst="rect">
            <a:avLst/>
          </a:prstGeom>
        </p:spPr>
      </p:pic>
      <p:pic>
        <p:nvPicPr>
          <p:cNvPr id="18" name="图片 17"/>
          <p:cNvPicPr>
            <a:picLocks noChangeAspect="1"/>
          </p:cNvPicPr>
          <p:nvPr/>
        </p:nvPicPr>
        <p:blipFill>
          <a:blip r:embed="rId8"/>
          <a:stretch>
            <a:fillRect/>
          </a:stretch>
        </p:blipFill>
        <p:spPr>
          <a:xfrm>
            <a:off x="9566957" y="155429"/>
            <a:ext cx="2510868" cy="544824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pic>
        <p:nvPicPr>
          <p:cNvPr id="20" name="图片 19"/>
          <p:cNvPicPr>
            <a:picLocks noChangeAspect="1"/>
          </p:cNvPicPr>
          <p:nvPr/>
        </p:nvPicPr>
        <p:blipFill>
          <a:blip r:embed="rId9"/>
          <a:stretch>
            <a:fillRect/>
          </a:stretch>
        </p:blipFill>
        <p:spPr>
          <a:xfrm>
            <a:off x="6319371" y="0"/>
            <a:ext cx="2510868" cy="544824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pic>
        <p:nvPicPr>
          <p:cNvPr id="21" name="图片 2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8093520" y="762475"/>
            <a:ext cx="2510867" cy="544824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sp>
        <p:nvSpPr>
          <p:cNvPr id="7" name="文本框 6"/>
          <p:cNvSpPr txBox="1"/>
          <p:nvPr/>
        </p:nvSpPr>
        <p:spPr>
          <a:xfrm>
            <a:off x="1249775" y="4018081"/>
            <a:ext cx="6865620" cy="422910"/>
          </a:xfrm>
          <a:prstGeom prst="rect">
            <a:avLst/>
          </a:prstGeom>
          <a:noFill/>
        </p:spPr>
        <p:txBody>
          <a:bodyPr wrap="square">
            <a:spAutoFit/>
          </a:bodyPr>
          <a:lstStyle/>
          <a:p>
            <a:pPr marL="285750" indent="-285750">
              <a:lnSpc>
                <a:spcPct val="154000"/>
              </a:lnSpc>
              <a:buFont typeface="Arial" panose="020B0604020202020204" pitchFamily="34" charset="0"/>
              <a:buChar char="•"/>
            </a:pPr>
            <a:r>
              <a:rPr lang="zh-CN" altLang="en-US" sz="1400" b="1" dirty="0">
                <a:solidFill>
                  <a:schemeClr val="tx1">
                    <a:lumMod val="75000"/>
                    <a:lumOff val="25000"/>
                  </a:schemeClr>
                </a:solidFill>
                <a:cs typeface="+mn-ea"/>
                <a:sym typeface="+mn-lt"/>
              </a:rPr>
              <a:t>帖子代替评论</a:t>
            </a:r>
            <a:r>
              <a:rPr lang="en-US" altLang="zh-CN" sz="1400" b="1" dirty="0">
                <a:solidFill>
                  <a:schemeClr val="tx1">
                    <a:lumMod val="75000"/>
                    <a:lumOff val="25000"/>
                  </a:schemeClr>
                </a:solidFill>
                <a:cs typeface="+mn-ea"/>
                <a:sym typeface="+mn-lt"/>
              </a:rPr>
              <a:t>, </a:t>
            </a:r>
            <a:r>
              <a:rPr lang="zh-CN" altLang="en-US" sz="1400" b="1" dirty="0">
                <a:solidFill>
                  <a:schemeClr val="tx1">
                    <a:lumMod val="75000"/>
                    <a:lumOff val="25000"/>
                  </a:schemeClr>
                </a:solidFill>
                <a:cs typeface="+mn-ea"/>
                <a:sym typeface="+mn-lt"/>
              </a:rPr>
              <a:t>将内容与社区内容进行关联</a:t>
            </a:r>
            <a:endParaRPr lang="en-US" altLang="zh-CN" sz="1400" b="1" dirty="0">
              <a:solidFill>
                <a:schemeClr val="tx1">
                  <a:lumMod val="75000"/>
                  <a:lumOff val="25000"/>
                </a:schemeClr>
              </a:solidFill>
              <a:cs typeface="+mn-ea"/>
              <a:sym typeface="+mn-lt"/>
            </a:endParaRPr>
          </a:p>
        </p:txBody>
      </p:sp>
      <p:pic>
        <p:nvPicPr>
          <p:cNvPr id="16" name="图片 1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12847283" y="65038"/>
            <a:ext cx="3164099" cy="685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rcRect l="339" t="15996" r="-339" b="4226"/>
          <a:stretch>
            <a:fillRect/>
          </a:stretch>
        </p:blipFill>
        <p:spPr>
          <a:xfrm>
            <a:off x="5858369" y="7551686"/>
            <a:ext cx="2427313" cy="5261059"/>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rcRect t="20" b="20"/>
          <a:stretch>
            <a:fillRect/>
          </a:stretch>
        </p:blipFill>
        <p:spPr>
          <a:xfrm>
            <a:off x="6954219" y="7417984"/>
            <a:ext cx="2693773" cy="5838596"/>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pic>
        <p:nvPicPr>
          <p:cNvPr id="2050" name="Picture 2" descr="查看图片"/>
          <p:cNvPicPr>
            <a:picLocks noChangeAspect="1" noChangeArrowheads="1"/>
          </p:cNvPicPr>
          <p:nvPr/>
        </p:nvPicPr>
        <p:blipFill rotWithShape="1">
          <a:blip r:embed="rId3">
            <a:extLst>
              <a:ext uri="{28A0092B-C50C-407E-A947-70E740481C1C}">
                <a14:useLocalDpi xmlns:a14="http://schemas.microsoft.com/office/drawing/2010/main" val="0"/>
              </a:ext>
            </a:extLst>
          </a:blip>
          <a:srcRect b="15318"/>
          <a:stretch>
            <a:fillRect/>
          </a:stretch>
        </p:blipFill>
        <p:spPr bwMode="auto">
          <a:xfrm>
            <a:off x="0" y="-20649"/>
            <a:ext cx="12192000" cy="6878649"/>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rot="19911500">
            <a:off x="4164556" y="5236645"/>
            <a:ext cx="3562350" cy="852282"/>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rot="19911500">
            <a:off x="4021795" y="-834303"/>
            <a:ext cx="3108286" cy="2714625"/>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rot="19911500" flipH="1">
            <a:off x="1206266" y="3767282"/>
            <a:ext cx="3447268" cy="2711500"/>
          </a:xfrm>
          <a:prstGeom prst="rect">
            <a:avLst/>
          </a:prstGeom>
        </p:spPr>
      </p:pic>
      <p:pic>
        <p:nvPicPr>
          <p:cNvPr id="13" name="图片 12"/>
          <p:cNvPicPr>
            <a:picLocks noChangeAspect="1"/>
          </p:cNvPicPr>
          <p:nvPr/>
        </p:nvPicPr>
        <p:blipFill>
          <a:blip r:embed="rId7"/>
          <a:stretch>
            <a:fillRect/>
          </a:stretch>
        </p:blipFill>
        <p:spPr>
          <a:xfrm rot="19911500" flipH="1">
            <a:off x="732974" y="768507"/>
            <a:ext cx="3619752" cy="2714625"/>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rot="19911500">
            <a:off x="4314825" y="2083744"/>
            <a:ext cx="3562350" cy="2690511"/>
          </a:xfrm>
          <a:prstGeom prst="rect">
            <a:avLst/>
          </a:prstGeom>
        </p:spPr>
      </p:pic>
      <p:sp>
        <p:nvSpPr>
          <p:cNvPr id="11" name="矩形 10"/>
          <p:cNvSpPr/>
          <p:nvPr/>
        </p:nvSpPr>
        <p:spPr>
          <a:xfrm>
            <a:off x="0" y="17083"/>
            <a:ext cx="9573603" cy="6858000"/>
          </a:xfrm>
          <a:prstGeom prst="rect">
            <a:avLst/>
          </a:prstGeom>
          <a:gradFill flip="none" rotWithShape="1">
            <a:gsLst>
              <a:gs pos="100000">
                <a:schemeClr val="accent1">
                  <a:lumMod val="5000"/>
                  <a:lumOff val="95000"/>
                  <a:alpha val="0"/>
                </a:schemeClr>
              </a:gs>
              <a:gs pos="87000">
                <a:srgbClr val="FBFCFE">
                  <a:alpha val="28000"/>
                </a:srgbClr>
              </a:gs>
              <a:gs pos="67000">
                <a:schemeClr val="bg1">
                  <a:alpha val="80000"/>
                </a:schemeClr>
              </a:gs>
              <a:gs pos="46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27" name="矩形 26"/>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产品概述</a:t>
            </a:r>
            <a:endParaRPr lang="zh-CN" altLang="en-US" sz="2000" spc="300" dirty="0">
              <a:solidFill>
                <a:schemeClr val="tx2"/>
              </a:solidFill>
              <a:cs typeface="+mn-ea"/>
              <a:sym typeface="+mn-lt"/>
            </a:endParaRPr>
          </a:p>
        </p:txBody>
      </p:sp>
      <p:grpSp>
        <p:nvGrpSpPr>
          <p:cNvPr id="31" name="组合 30"/>
          <p:cNvGrpSpPr/>
          <p:nvPr/>
        </p:nvGrpSpPr>
        <p:grpSpPr>
          <a:xfrm rot="10800000">
            <a:off x="0" y="304408"/>
            <a:ext cx="1010103" cy="857396"/>
            <a:chOff x="-39567" y="0"/>
            <a:chExt cx="1677745" cy="1424104"/>
          </a:xfrm>
        </p:grpSpPr>
        <p:sp>
          <p:nvSpPr>
            <p:cNvPr id="3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6670" y="1789101"/>
            <a:ext cx="1134034" cy="1011543"/>
          </a:xfrm>
          <a:prstGeom prst="rect">
            <a:avLst/>
          </a:prstGeom>
        </p:spPr>
      </p:pic>
      <p:pic>
        <p:nvPicPr>
          <p:cNvPr id="18" name="图片 17"/>
          <p:cNvPicPr>
            <a:picLocks noChangeAspect="1"/>
          </p:cNvPicPr>
          <p:nvPr/>
        </p:nvPicPr>
        <p:blipFill>
          <a:blip r:embed="rId10"/>
          <a:stretch>
            <a:fillRect/>
          </a:stretch>
        </p:blipFill>
        <p:spPr>
          <a:xfrm>
            <a:off x="12633764" y="-771671"/>
            <a:ext cx="2510868" cy="544824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pic>
        <p:nvPicPr>
          <p:cNvPr id="20" name="图片 19"/>
          <p:cNvPicPr>
            <a:picLocks noChangeAspect="1"/>
          </p:cNvPicPr>
          <p:nvPr/>
        </p:nvPicPr>
        <p:blipFill>
          <a:blip r:embed="rId11"/>
          <a:stretch>
            <a:fillRect/>
          </a:stretch>
        </p:blipFill>
        <p:spPr>
          <a:xfrm>
            <a:off x="12633764" y="-509401"/>
            <a:ext cx="2510868" cy="544824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pic>
        <p:nvPicPr>
          <p:cNvPr id="21" name="图片 20"/>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12609842" y="-68354"/>
            <a:ext cx="2510867" cy="544824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sp>
        <p:nvSpPr>
          <p:cNvPr id="7" name="文本框 6"/>
          <p:cNvSpPr txBox="1"/>
          <p:nvPr/>
        </p:nvSpPr>
        <p:spPr>
          <a:xfrm>
            <a:off x="238966" y="3473044"/>
            <a:ext cx="5417883" cy="471924"/>
          </a:xfrm>
          <a:prstGeom prst="rect">
            <a:avLst/>
          </a:prstGeom>
          <a:noFill/>
        </p:spPr>
        <p:txBody>
          <a:bodyPr wrap="square">
            <a:spAutoFit/>
          </a:bodyPr>
          <a:lstStyle/>
          <a:p>
            <a:pPr marL="285750" indent="-285750">
              <a:lnSpc>
                <a:spcPct val="154000"/>
              </a:lnSpc>
              <a:buFont typeface="Arial" panose="020B0604020202020204" pitchFamily="34" charset="0"/>
              <a:buChar char="•"/>
            </a:pPr>
            <a:r>
              <a:rPr lang="zh-CN" altLang="en-US" b="1" dirty="0">
                <a:solidFill>
                  <a:schemeClr val="tx1">
                    <a:lumMod val="75000"/>
                    <a:lumOff val="25000"/>
                  </a:schemeClr>
                </a:solidFill>
                <a:cs typeface="+mn-ea"/>
                <a:sym typeface="+mn-lt"/>
              </a:rPr>
              <a:t>帖子代替评论</a:t>
            </a:r>
            <a:r>
              <a:rPr lang="en-US" altLang="zh-CN" b="1" dirty="0">
                <a:solidFill>
                  <a:schemeClr val="tx1">
                    <a:lumMod val="75000"/>
                    <a:lumOff val="25000"/>
                  </a:schemeClr>
                </a:solidFill>
                <a:cs typeface="+mn-ea"/>
                <a:sym typeface="+mn-lt"/>
              </a:rPr>
              <a:t>, </a:t>
            </a:r>
            <a:r>
              <a:rPr lang="zh-CN" altLang="en-US" b="1" dirty="0">
                <a:solidFill>
                  <a:schemeClr val="tx1">
                    <a:lumMod val="75000"/>
                    <a:lumOff val="25000"/>
                  </a:schemeClr>
                </a:solidFill>
                <a:cs typeface="+mn-ea"/>
                <a:sym typeface="+mn-lt"/>
              </a:rPr>
              <a:t>将播客内容与社区内容进行关联</a:t>
            </a:r>
            <a:endParaRPr lang="en-US" altLang="zh-CN" b="1"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6353156" y="380419"/>
            <a:ext cx="2428642" cy="5263941"/>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pic>
        <p:nvPicPr>
          <p:cNvPr id="16" name="图片 15"/>
          <p:cNvPicPr>
            <a:picLocks noChangeAspect="1"/>
          </p:cNvPicPr>
          <p:nvPr/>
        </p:nvPicPr>
        <p:blipFill>
          <a:blip r:embed="rId14"/>
          <a:stretch>
            <a:fillRect/>
          </a:stretch>
        </p:blipFill>
        <p:spPr>
          <a:xfrm>
            <a:off x="9490286" y="522252"/>
            <a:ext cx="2325510" cy="4301648"/>
          </a:xfrm>
          <a:prstGeom prst="rect">
            <a:avLst/>
          </a:prstGeom>
          <a:ln>
            <a:noFill/>
          </a:ln>
          <a:effectLst>
            <a:outerShdw blurRad="292100" dist="139700" dir="2700000" algn="tl" rotWithShape="0">
              <a:srgbClr val="333333">
                <a:alpha val="65000"/>
              </a:srgbClr>
            </a:outerShdw>
          </a:effectLst>
        </p:spPr>
      </p:pic>
      <p:sp>
        <p:nvSpPr>
          <p:cNvPr id="19" name="箭头: 右 18"/>
          <p:cNvSpPr/>
          <p:nvPr/>
        </p:nvSpPr>
        <p:spPr>
          <a:xfrm>
            <a:off x="8852643" y="1941321"/>
            <a:ext cx="551348" cy="289560"/>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LineShape"/>
          <p:cNvCxnSpPr/>
          <p:nvPr/>
        </p:nvCxnSpPr>
        <p:spPr>
          <a:xfrm flipH="1">
            <a:off x="276667" y="2970146"/>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文本框 23"/>
          <p:cNvSpPr txBox="1"/>
          <p:nvPr/>
        </p:nvSpPr>
        <p:spPr>
          <a:xfrm>
            <a:off x="238966" y="3950276"/>
            <a:ext cx="5417883" cy="2325765"/>
          </a:xfrm>
          <a:prstGeom prst="rect">
            <a:avLst/>
          </a:prstGeom>
          <a:noFill/>
        </p:spPr>
        <p:txBody>
          <a:bodyPr wrap="square">
            <a:spAutoFit/>
          </a:bodyPr>
          <a:lstStyle/>
          <a:p>
            <a:pPr>
              <a:lnSpc>
                <a:spcPct val="154000"/>
              </a:lnSpc>
            </a:pPr>
            <a:r>
              <a:rPr lang="zh-CN" altLang="en-US" sz="1600" dirty="0">
                <a:solidFill>
                  <a:schemeClr val="tx1">
                    <a:lumMod val="75000"/>
                    <a:lumOff val="25000"/>
                  </a:schemeClr>
                </a:solidFill>
                <a:cs typeface="+mn-ea"/>
                <a:sym typeface="+mn-lt"/>
              </a:rPr>
              <a:t>点击详情页的</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评论区</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按钮，实际会来到“关联帖子页”，在该页面下显示与播客内容相关联的帖子</a:t>
            </a:r>
            <a:endParaRPr lang="en-US" altLang="zh-CN" sz="1600" dirty="0">
              <a:solidFill>
                <a:schemeClr val="tx1">
                  <a:lumMod val="75000"/>
                  <a:lumOff val="25000"/>
                </a:schemeClr>
              </a:solidFill>
              <a:cs typeface="+mn-ea"/>
              <a:sym typeface="+mn-lt"/>
            </a:endParaRPr>
          </a:p>
          <a:p>
            <a:pPr>
              <a:lnSpc>
                <a:spcPct val="154000"/>
              </a:lnSpc>
            </a:pPr>
            <a:r>
              <a:rPr lang="zh-CN" altLang="en-US" sz="1600" dirty="0">
                <a:solidFill>
                  <a:schemeClr val="tx1">
                    <a:lumMod val="75000"/>
                    <a:lumOff val="25000"/>
                  </a:schemeClr>
                </a:solidFill>
                <a:cs typeface="+mn-ea"/>
                <a:sym typeface="+mn-lt"/>
              </a:rPr>
              <a:t>相比普通的评论，帖子的形式能带来更多样的互动体验，以提升用户参与讨论的积极性</a:t>
            </a:r>
            <a:endParaRPr lang="en-US" altLang="zh-CN" sz="1600" dirty="0">
              <a:solidFill>
                <a:schemeClr val="tx1">
                  <a:lumMod val="75000"/>
                  <a:lumOff val="25000"/>
                </a:schemeClr>
              </a:solidFill>
              <a:cs typeface="+mn-ea"/>
              <a:sym typeface="+mn-lt"/>
            </a:endParaRPr>
          </a:p>
          <a:p>
            <a:pPr>
              <a:lnSpc>
                <a:spcPct val="154000"/>
              </a:lnSpc>
            </a:pPr>
            <a:r>
              <a:rPr lang="zh-CN" altLang="en-US" sz="1600" dirty="0">
                <a:solidFill>
                  <a:schemeClr val="tx1">
                    <a:lumMod val="75000"/>
                    <a:lumOff val="25000"/>
                  </a:schemeClr>
                </a:solidFill>
                <a:cs typeface="+mn-ea"/>
                <a:sym typeface="+mn-lt"/>
              </a:rPr>
              <a:t>同时帖子代替评论，也是鼓励用户多发帖来活跃社区，</a:t>
            </a:r>
            <a:endParaRPr lang="en-US" altLang="zh-CN" sz="1600" dirty="0">
              <a:solidFill>
                <a:schemeClr val="tx1">
                  <a:lumMod val="75000"/>
                  <a:lumOff val="25000"/>
                </a:schemeClr>
              </a:solidFill>
              <a:cs typeface="+mn-ea"/>
              <a:sym typeface="+mn-lt"/>
            </a:endParaRPr>
          </a:p>
          <a:p>
            <a:pPr>
              <a:lnSpc>
                <a:spcPct val="154000"/>
              </a:lnSpc>
            </a:pPr>
            <a:r>
              <a:rPr lang="zh-CN" altLang="en-US" sz="1600" b="1" dirty="0">
                <a:solidFill>
                  <a:schemeClr val="tx1">
                    <a:lumMod val="75000"/>
                    <a:lumOff val="25000"/>
                  </a:schemeClr>
                </a:solidFill>
                <a:cs typeface="+mn-ea"/>
                <a:sym typeface="+mn-lt"/>
              </a:rPr>
              <a:t>最终实现一个播客节目或频道的热度能直观反映在社区中</a:t>
            </a:r>
            <a:endParaRPr lang="en-US" altLang="zh-CN" sz="1600" b="1" dirty="0">
              <a:solidFill>
                <a:schemeClr val="tx1">
                  <a:lumMod val="75000"/>
                  <a:lumOff val="25000"/>
                </a:schemeClr>
              </a:solidFill>
              <a:cs typeface="+mn-ea"/>
              <a:sym typeface="+mn-lt"/>
            </a:endParaRPr>
          </a:p>
        </p:txBody>
      </p:sp>
      <p:sp>
        <p:nvSpPr>
          <p:cNvPr id="2" name="文本框 1"/>
          <p:cNvSpPr txBox="1"/>
          <p:nvPr/>
        </p:nvSpPr>
        <p:spPr>
          <a:xfrm>
            <a:off x="276667" y="3030307"/>
            <a:ext cx="1671556" cy="410882"/>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cs typeface="+mn-ea"/>
                <a:sym typeface="+mn-lt"/>
              </a:rPr>
              <a:t>社区互动体验</a:t>
            </a:r>
            <a:endParaRPr lang="zh-CN" altLang="en-US" b="1" dirty="0">
              <a:solidFill>
                <a:schemeClr val="tx1">
                  <a:lumMod val="75000"/>
                  <a:lumOff val="25000"/>
                </a:schemeClr>
              </a:solidFill>
              <a:cs typeface="+mn-ea"/>
              <a:sym typeface="+mn-lt"/>
            </a:endParaRPr>
          </a:p>
        </p:txBody>
      </p:sp>
      <p:pic>
        <p:nvPicPr>
          <p:cNvPr id="26" name="图片 25"/>
          <p:cNvPicPr>
            <a:picLocks noChangeAspect="1"/>
          </p:cNvPicPr>
          <p:nvPr/>
        </p:nvPicPr>
        <p:blipFill>
          <a:blip r:embed="rId15"/>
          <a:stretch>
            <a:fillRect/>
          </a:stretch>
        </p:blipFill>
        <p:spPr>
          <a:xfrm>
            <a:off x="8117738" y="6912815"/>
            <a:ext cx="3164099" cy="685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查看图片"/>
          <p:cNvPicPr>
            <a:picLocks noChangeAspect="1" noChangeArrowheads="1"/>
          </p:cNvPicPr>
          <p:nvPr/>
        </p:nvPicPr>
        <p:blipFill rotWithShape="1">
          <a:blip r:embed="rId1">
            <a:extLst>
              <a:ext uri="{28A0092B-C50C-407E-A947-70E740481C1C}">
                <a14:useLocalDpi xmlns:a14="http://schemas.microsoft.com/office/drawing/2010/main" val="0"/>
              </a:ext>
            </a:extLst>
          </a:blip>
          <a:srcRect b="15318"/>
          <a:stretch>
            <a:fillRect/>
          </a:stretch>
        </p:blipFill>
        <p:spPr bwMode="auto">
          <a:xfrm>
            <a:off x="0" y="-1784"/>
            <a:ext cx="12192000" cy="6878649"/>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19911500">
            <a:off x="4164556" y="5236645"/>
            <a:ext cx="3562350" cy="852282"/>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19911500">
            <a:off x="4021795" y="-834303"/>
            <a:ext cx="3108286" cy="271462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rot="19911500" flipH="1">
            <a:off x="1206266" y="3767282"/>
            <a:ext cx="3447268" cy="2711500"/>
          </a:xfrm>
          <a:prstGeom prst="rect">
            <a:avLst/>
          </a:prstGeom>
        </p:spPr>
      </p:pic>
      <p:pic>
        <p:nvPicPr>
          <p:cNvPr id="13" name="图片 12"/>
          <p:cNvPicPr>
            <a:picLocks noChangeAspect="1"/>
          </p:cNvPicPr>
          <p:nvPr/>
        </p:nvPicPr>
        <p:blipFill>
          <a:blip r:embed="rId5"/>
          <a:stretch>
            <a:fillRect/>
          </a:stretch>
        </p:blipFill>
        <p:spPr>
          <a:xfrm rot="19911500" flipH="1">
            <a:off x="732974" y="768507"/>
            <a:ext cx="3619752" cy="2714625"/>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rot="19911500">
            <a:off x="4314825" y="2083744"/>
            <a:ext cx="3562350" cy="2690511"/>
          </a:xfrm>
          <a:prstGeom prst="rect">
            <a:avLst/>
          </a:prstGeom>
        </p:spPr>
      </p:pic>
      <p:sp>
        <p:nvSpPr>
          <p:cNvPr id="11" name="矩形 10"/>
          <p:cNvSpPr/>
          <p:nvPr/>
        </p:nvSpPr>
        <p:spPr>
          <a:xfrm>
            <a:off x="0" y="17083"/>
            <a:ext cx="9573603" cy="6858000"/>
          </a:xfrm>
          <a:prstGeom prst="rect">
            <a:avLst/>
          </a:prstGeom>
          <a:gradFill flip="none" rotWithShape="1">
            <a:gsLst>
              <a:gs pos="100000">
                <a:schemeClr val="accent1">
                  <a:lumMod val="5000"/>
                  <a:lumOff val="95000"/>
                  <a:alpha val="0"/>
                </a:schemeClr>
              </a:gs>
              <a:gs pos="87000">
                <a:srgbClr val="FBFCFE">
                  <a:alpha val="28000"/>
                </a:srgbClr>
              </a:gs>
              <a:gs pos="67000">
                <a:schemeClr val="bg1">
                  <a:alpha val="80000"/>
                </a:schemeClr>
              </a:gs>
              <a:gs pos="46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27" name="矩形 26"/>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产品概述</a:t>
            </a:r>
            <a:endParaRPr lang="zh-CN" altLang="en-US" sz="2000" spc="300" dirty="0">
              <a:solidFill>
                <a:schemeClr val="tx2"/>
              </a:solidFill>
              <a:cs typeface="+mn-ea"/>
              <a:sym typeface="+mn-lt"/>
            </a:endParaRPr>
          </a:p>
        </p:txBody>
      </p:sp>
      <p:grpSp>
        <p:nvGrpSpPr>
          <p:cNvPr id="31" name="组合 30"/>
          <p:cNvGrpSpPr/>
          <p:nvPr/>
        </p:nvGrpSpPr>
        <p:grpSpPr>
          <a:xfrm rot="10800000">
            <a:off x="0" y="304408"/>
            <a:ext cx="1010103" cy="857396"/>
            <a:chOff x="-39567" y="0"/>
            <a:chExt cx="1677745" cy="1424104"/>
          </a:xfrm>
        </p:grpSpPr>
        <p:sp>
          <p:nvSpPr>
            <p:cNvPr id="3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5" name="文本框 4"/>
          <p:cNvSpPr txBox="1"/>
          <p:nvPr/>
        </p:nvSpPr>
        <p:spPr>
          <a:xfrm>
            <a:off x="276662" y="3012390"/>
            <a:ext cx="1671556" cy="410882"/>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cs typeface="+mn-ea"/>
                <a:sym typeface="+mn-lt"/>
              </a:rPr>
              <a:t>社区互动体验</a:t>
            </a:r>
            <a:endParaRPr lang="zh-CN" altLang="en-US" b="1" dirty="0">
              <a:solidFill>
                <a:schemeClr val="tx1">
                  <a:lumMod val="75000"/>
                  <a:lumOff val="25000"/>
                </a:schemeClr>
              </a:solidFill>
              <a:cs typeface="+mn-ea"/>
              <a:sym typeface="+mn-lt"/>
            </a:endParaRPr>
          </a:p>
        </p:txBody>
      </p:sp>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670" y="1789101"/>
            <a:ext cx="1134034" cy="1011543"/>
          </a:xfrm>
          <a:prstGeom prst="rect">
            <a:avLst/>
          </a:prstGeom>
        </p:spPr>
      </p:pic>
      <p:sp>
        <p:nvSpPr>
          <p:cNvPr id="7" name="文本框 6"/>
          <p:cNvSpPr txBox="1"/>
          <p:nvPr/>
        </p:nvSpPr>
        <p:spPr>
          <a:xfrm>
            <a:off x="238966" y="3473044"/>
            <a:ext cx="5417883" cy="471924"/>
          </a:xfrm>
          <a:prstGeom prst="rect">
            <a:avLst/>
          </a:prstGeom>
          <a:noFill/>
        </p:spPr>
        <p:txBody>
          <a:bodyPr wrap="square">
            <a:spAutoFit/>
          </a:bodyPr>
          <a:lstStyle/>
          <a:p>
            <a:pPr marL="285750" indent="-285750">
              <a:lnSpc>
                <a:spcPct val="154000"/>
              </a:lnSpc>
              <a:buFont typeface="Arial" panose="020B0604020202020204" pitchFamily="34" charset="0"/>
              <a:buChar char="•"/>
            </a:pPr>
            <a:r>
              <a:rPr lang="zh-CN" altLang="en-US" b="1" dirty="0">
                <a:solidFill>
                  <a:schemeClr val="tx1">
                    <a:lumMod val="75000"/>
                    <a:lumOff val="25000"/>
                  </a:schemeClr>
                </a:solidFill>
                <a:cs typeface="+mn-ea"/>
                <a:sym typeface="+mn-lt"/>
              </a:rPr>
              <a:t>帖子关联播客，让播客成为话题</a:t>
            </a:r>
            <a:endParaRPr lang="en-US" altLang="zh-CN" b="1" dirty="0">
              <a:solidFill>
                <a:schemeClr val="tx1">
                  <a:lumMod val="75000"/>
                  <a:lumOff val="25000"/>
                </a:schemeClr>
              </a:solidFill>
              <a:cs typeface="+mn-ea"/>
              <a:sym typeface="+mn-lt"/>
            </a:endParaRPr>
          </a:p>
        </p:txBody>
      </p:sp>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8414092" y="-4054832"/>
            <a:ext cx="1374316" cy="2978751"/>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pic>
        <p:nvPicPr>
          <p:cNvPr id="16" name="图片 15"/>
          <p:cNvPicPr>
            <a:picLocks noChangeAspect="1"/>
          </p:cNvPicPr>
          <p:nvPr/>
        </p:nvPicPr>
        <p:blipFill>
          <a:blip r:embed="rId9"/>
          <a:stretch>
            <a:fillRect/>
          </a:stretch>
        </p:blipFill>
        <p:spPr>
          <a:xfrm>
            <a:off x="10328982" y="-2983516"/>
            <a:ext cx="1315956" cy="2434210"/>
          </a:xfrm>
          <a:prstGeom prst="rect">
            <a:avLst/>
          </a:prstGeom>
          <a:ln>
            <a:noFill/>
          </a:ln>
          <a:effectLst>
            <a:outerShdw blurRad="292100" dist="139700" dir="2700000" algn="tl" rotWithShape="0">
              <a:srgbClr val="333333">
                <a:alpha val="65000"/>
              </a:srgbClr>
            </a:outerShdw>
          </a:effectLst>
        </p:spPr>
      </p:pic>
      <p:sp>
        <p:nvSpPr>
          <p:cNvPr id="19" name="箭头: 右 18"/>
          <p:cNvSpPr/>
          <p:nvPr/>
        </p:nvSpPr>
        <p:spPr>
          <a:xfrm>
            <a:off x="10026416" y="-2647384"/>
            <a:ext cx="168741" cy="163856"/>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LineShape"/>
          <p:cNvCxnSpPr/>
          <p:nvPr/>
        </p:nvCxnSpPr>
        <p:spPr>
          <a:xfrm flipH="1">
            <a:off x="276667" y="2970146"/>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文本框 23"/>
          <p:cNvSpPr txBox="1"/>
          <p:nvPr/>
        </p:nvSpPr>
        <p:spPr>
          <a:xfrm>
            <a:off x="238966" y="3950276"/>
            <a:ext cx="5675031" cy="1188146"/>
          </a:xfrm>
          <a:prstGeom prst="rect">
            <a:avLst/>
          </a:prstGeom>
          <a:noFill/>
        </p:spPr>
        <p:txBody>
          <a:bodyPr wrap="square">
            <a:spAutoFit/>
          </a:bodyPr>
          <a:lstStyle/>
          <a:p>
            <a:pPr>
              <a:lnSpc>
                <a:spcPct val="154000"/>
              </a:lnSpc>
            </a:pPr>
            <a:r>
              <a:rPr lang="zh-CN" altLang="en-US" sz="1600" dirty="0">
                <a:solidFill>
                  <a:schemeClr val="tx1">
                    <a:lumMod val="75000"/>
                    <a:lumOff val="25000"/>
                  </a:schemeClr>
                </a:solidFill>
                <a:cs typeface="+mn-ea"/>
                <a:sym typeface="+mn-lt"/>
              </a:rPr>
              <a:t>同时帖子内也会设置关联内容跳转入口，以此将社区与播客内容相结合，方便用户围绕某个内容或主题进行交流讨论，或是分享推荐，</a:t>
            </a:r>
            <a:r>
              <a:rPr lang="zh-CN" altLang="en-US" sz="1600" b="1" dirty="0">
                <a:solidFill>
                  <a:schemeClr val="tx1">
                    <a:lumMod val="75000"/>
                    <a:lumOff val="25000"/>
                  </a:schemeClr>
                </a:solidFill>
                <a:cs typeface="+mn-ea"/>
                <a:sym typeface="+mn-lt"/>
              </a:rPr>
              <a:t>以此让用户自发的为播客频道或节目贡献曝光度</a:t>
            </a:r>
            <a:endParaRPr lang="en-US" altLang="zh-CN" sz="1600" b="1" dirty="0">
              <a:solidFill>
                <a:schemeClr val="tx1">
                  <a:lumMod val="75000"/>
                  <a:lumOff val="25000"/>
                </a:schemeClr>
              </a:solidFill>
              <a:cs typeface="+mn-ea"/>
              <a:sym typeface="+mn-lt"/>
            </a:endParaRPr>
          </a:p>
        </p:txBody>
      </p:sp>
      <p:pic>
        <p:nvPicPr>
          <p:cNvPr id="30" name="图片 29"/>
          <p:cNvPicPr>
            <a:picLocks noChangeAspect="1"/>
          </p:cNvPicPr>
          <p:nvPr/>
        </p:nvPicPr>
        <p:blipFill>
          <a:blip r:embed="rId10">
            <a:extLst>
              <a:ext uri="{28A0092B-C50C-407E-A947-70E740481C1C}">
                <a14:useLocalDpi xmlns:a14="http://schemas.microsoft.com/office/drawing/2010/main" val="0"/>
              </a:ext>
            </a:extLst>
          </a:blip>
          <a:srcRect l="339" t="15996" r="-339" b="4226"/>
          <a:stretch>
            <a:fillRect/>
          </a:stretch>
        </p:blipFill>
        <p:spPr>
          <a:xfrm>
            <a:off x="6026495" y="328999"/>
            <a:ext cx="2427313" cy="5261059"/>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pic>
        <p:nvPicPr>
          <p:cNvPr id="29" name="图片 28"/>
          <p:cNvPicPr>
            <a:picLocks noChangeAspect="1"/>
          </p:cNvPicPr>
          <p:nvPr/>
        </p:nvPicPr>
        <p:blipFill>
          <a:blip r:embed="rId11">
            <a:extLst>
              <a:ext uri="{28A0092B-C50C-407E-A947-70E740481C1C}">
                <a14:useLocalDpi xmlns:a14="http://schemas.microsoft.com/office/drawing/2010/main" val="0"/>
              </a:ext>
            </a:extLst>
          </a:blip>
          <a:srcRect t="20" b="20"/>
          <a:stretch>
            <a:fillRect/>
          </a:stretch>
        </p:blipFill>
        <p:spPr>
          <a:xfrm>
            <a:off x="7122345" y="195297"/>
            <a:ext cx="2693773" cy="5838596"/>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pic>
        <p:nvPicPr>
          <p:cNvPr id="28" name="图片 27"/>
          <p:cNvPicPr>
            <a:picLocks noChangeAspect="1"/>
          </p:cNvPicPr>
          <p:nvPr/>
        </p:nvPicPr>
        <p:blipFill>
          <a:blip r:embed="rId12"/>
          <a:stretch>
            <a:fillRect/>
          </a:stretch>
        </p:blipFill>
        <p:spPr>
          <a:xfrm>
            <a:off x="8699909" y="75329"/>
            <a:ext cx="3043884" cy="6597441"/>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查看图片"/>
          <p:cNvPicPr>
            <a:picLocks noChangeAspect="1" noChangeArrowheads="1"/>
          </p:cNvPicPr>
          <p:nvPr/>
        </p:nvPicPr>
        <p:blipFill rotWithShape="1">
          <a:blip r:embed="rId1">
            <a:extLst>
              <a:ext uri="{28A0092B-C50C-407E-A947-70E740481C1C}">
                <a14:useLocalDpi xmlns:a14="http://schemas.microsoft.com/office/drawing/2010/main" val="0"/>
              </a:ext>
            </a:extLst>
          </a:blip>
          <a:srcRect b="15318"/>
          <a:stretch>
            <a:fillRect/>
          </a:stretch>
        </p:blipFill>
        <p:spPr bwMode="auto">
          <a:xfrm>
            <a:off x="0" y="-1784"/>
            <a:ext cx="12192000" cy="6878649"/>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19911500">
            <a:off x="4164556" y="5236645"/>
            <a:ext cx="3562350" cy="852282"/>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19911500">
            <a:off x="4021795" y="-834303"/>
            <a:ext cx="3108286" cy="271462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rot="19911500" flipH="1">
            <a:off x="1206266" y="3767282"/>
            <a:ext cx="3447268" cy="2711500"/>
          </a:xfrm>
          <a:prstGeom prst="rect">
            <a:avLst/>
          </a:prstGeom>
        </p:spPr>
      </p:pic>
      <p:pic>
        <p:nvPicPr>
          <p:cNvPr id="13" name="图片 12"/>
          <p:cNvPicPr>
            <a:picLocks noChangeAspect="1"/>
          </p:cNvPicPr>
          <p:nvPr/>
        </p:nvPicPr>
        <p:blipFill>
          <a:blip r:embed="rId5"/>
          <a:stretch>
            <a:fillRect/>
          </a:stretch>
        </p:blipFill>
        <p:spPr>
          <a:xfrm rot="19911500" flipH="1">
            <a:off x="732974" y="768507"/>
            <a:ext cx="3619752" cy="2714625"/>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rot="19911500">
            <a:off x="4314825" y="2083744"/>
            <a:ext cx="3562350" cy="2690511"/>
          </a:xfrm>
          <a:prstGeom prst="rect">
            <a:avLst/>
          </a:prstGeom>
        </p:spPr>
      </p:pic>
      <p:sp>
        <p:nvSpPr>
          <p:cNvPr id="11" name="矩形 10"/>
          <p:cNvSpPr/>
          <p:nvPr/>
        </p:nvSpPr>
        <p:spPr>
          <a:xfrm>
            <a:off x="0" y="17083"/>
            <a:ext cx="9573603" cy="6858000"/>
          </a:xfrm>
          <a:prstGeom prst="rect">
            <a:avLst/>
          </a:prstGeom>
          <a:gradFill flip="none" rotWithShape="1">
            <a:gsLst>
              <a:gs pos="100000">
                <a:schemeClr val="accent1">
                  <a:lumMod val="5000"/>
                  <a:lumOff val="95000"/>
                  <a:alpha val="0"/>
                </a:schemeClr>
              </a:gs>
              <a:gs pos="87000">
                <a:srgbClr val="FBFCFE">
                  <a:alpha val="28000"/>
                </a:srgbClr>
              </a:gs>
              <a:gs pos="67000">
                <a:schemeClr val="bg1">
                  <a:alpha val="80000"/>
                </a:schemeClr>
              </a:gs>
              <a:gs pos="46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27" name="矩形 26"/>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产品概述</a:t>
            </a:r>
            <a:endParaRPr lang="zh-CN" altLang="en-US" sz="2000" spc="300" dirty="0">
              <a:solidFill>
                <a:schemeClr val="tx2"/>
              </a:solidFill>
              <a:cs typeface="+mn-ea"/>
              <a:sym typeface="+mn-lt"/>
            </a:endParaRPr>
          </a:p>
        </p:txBody>
      </p:sp>
      <p:grpSp>
        <p:nvGrpSpPr>
          <p:cNvPr id="31" name="组合 30"/>
          <p:cNvGrpSpPr/>
          <p:nvPr/>
        </p:nvGrpSpPr>
        <p:grpSpPr>
          <a:xfrm rot="10800000">
            <a:off x="0" y="304408"/>
            <a:ext cx="1010103" cy="857396"/>
            <a:chOff x="-39567" y="0"/>
            <a:chExt cx="1677745" cy="1424104"/>
          </a:xfrm>
        </p:grpSpPr>
        <p:sp>
          <p:nvSpPr>
            <p:cNvPr id="3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5" name="文本框 4"/>
          <p:cNvSpPr txBox="1"/>
          <p:nvPr/>
        </p:nvSpPr>
        <p:spPr>
          <a:xfrm>
            <a:off x="276662" y="3012390"/>
            <a:ext cx="1671556" cy="410882"/>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cs typeface="+mn-ea"/>
                <a:sym typeface="+mn-lt"/>
              </a:rPr>
              <a:t>社区互动体验</a:t>
            </a:r>
            <a:endParaRPr lang="zh-CN" altLang="en-US" b="1" dirty="0">
              <a:solidFill>
                <a:schemeClr val="tx1">
                  <a:lumMod val="75000"/>
                  <a:lumOff val="25000"/>
                </a:schemeClr>
              </a:solidFill>
              <a:cs typeface="+mn-ea"/>
              <a:sym typeface="+mn-lt"/>
            </a:endParaRPr>
          </a:p>
        </p:txBody>
      </p:sp>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670" y="1789101"/>
            <a:ext cx="1134034" cy="1011543"/>
          </a:xfrm>
          <a:prstGeom prst="rect">
            <a:avLst/>
          </a:prstGeom>
        </p:spPr>
      </p:pic>
      <p:sp>
        <p:nvSpPr>
          <p:cNvPr id="7" name="文本框 6"/>
          <p:cNvSpPr txBox="1"/>
          <p:nvPr/>
        </p:nvSpPr>
        <p:spPr>
          <a:xfrm>
            <a:off x="238966" y="3473044"/>
            <a:ext cx="5417883" cy="471924"/>
          </a:xfrm>
          <a:prstGeom prst="rect">
            <a:avLst/>
          </a:prstGeom>
          <a:noFill/>
        </p:spPr>
        <p:txBody>
          <a:bodyPr wrap="square">
            <a:spAutoFit/>
          </a:bodyPr>
          <a:lstStyle/>
          <a:p>
            <a:pPr marL="285750" indent="-285750">
              <a:lnSpc>
                <a:spcPct val="154000"/>
              </a:lnSpc>
              <a:buFont typeface="Arial" panose="020B0604020202020204" pitchFamily="34" charset="0"/>
              <a:buChar char="•"/>
            </a:pPr>
            <a:r>
              <a:rPr lang="zh-CN" altLang="en-US" b="1" dirty="0">
                <a:solidFill>
                  <a:schemeClr val="tx1">
                    <a:lumMod val="75000"/>
                    <a:lumOff val="25000"/>
                  </a:schemeClr>
                </a:solidFill>
                <a:cs typeface="+mn-ea"/>
                <a:sym typeface="+mn-lt"/>
              </a:rPr>
              <a:t>担心发帖太麻烦</a:t>
            </a:r>
            <a:r>
              <a:rPr lang="en-US" altLang="zh-CN" b="1" dirty="0">
                <a:solidFill>
                  <a:schemeClr val="tx1">
                    <a:lumMod val="75000"/>
                    <a:lumOff val="25000"/>
                  </a:schemeClr>
                </a:solidFill>
                <a:cs typeface="+mn-ea"/>
                <a:sym typeface="+mn-lt"/>
              </a:rPr>
              <a:t>? </a:t>
            </a:r>
            <a:r>
              <a:rPr lang="zh-CN" altLang="en-US" b="1" dirty="0">
                <a:solidFill>
                  <a:schemeClr val="tx1">
                    <a:lumMod val="75000"/>
                    <a:lumOff val="25000"/>
                  </a:schemeClr>
                </a:solidFill>
                <a:cs typeface="+mn-ea"/>
                <a:sym typeface="+mn-lt"/>
              </a:rPr>
              <a:t>我们的帖子发布很简单</a:t>
            </a:r>
            <a:r>
              <a:rPr lang="en-US" altLang="zh-CN" b="1" dirty="0">
                <a:solidFill>
                  <a:schemeClr val="tx1">
                    <a:lumMod val="75000"/>
                    <a:lumOff val="25000"/>
                  </a:schemeClr>
                </a:solidFill>
                <a:cs typeface="+mn-ea"/>
                <a:sym typeface="+mn-lt"/>
              </a:rPr>
              <a:t>!</a:t>
            </a:r>
            <a:endParaRPr lang="en-US" altLang="zh-CN" b="1" dirty="0">
              <a:solidFill>
                <a:schemeClr val="tx1">
                  <a:lumMod val="75000"/>
                  <a:lumOff val="25000"/>
                </a:schemeClr>
              </a:solidFill>
              <a:cs typeface="+mn-ea"/>
              <a:sym typeface="+mn-lt"/>
            </a:endParaRPr>
          </a:p>
        </p:txBody>
      </p:sp>
      <p:cxnSp>
        <p:nvCxnSpPr>
          <p:cNvPr id="23" name="LineShape"/>
          <p:cNvCxnSpPr/>
          <p:nvPr/>
        </p:nvCxnSpPr>
        <p:spPr>
          <a:xfrm flipH="1">
            <a:off x="276667" y="2970146"/>
            <a:ext cx="1671551" cy="0"/>
          </a:xfrm>
          <a:prstGeom prst="straightConnector1">
            <a:avLst/>
          </a:prstGeom>
          <a:noFill/>
          <a:ln w="12700" cap="flat" cmpd="sng">
            <a:solidFill>
              <a:srgbClr val="D8D8D8"/>
            </a:solidFill>
            <a:prstDash val="solid"/>
            <a:miter/>
            <a:headEnd type="none" w="med" len="med"/>
            <a:tailEnd type="none" w="med" len="med"/>
          </a:ln>
        </p:spPr>
      </p:cxnSp>
      <p:sp>
        <p:nvSpPr>
          <p:cNvPr id="24" name="文本框 23"/>
          <p:cNvSpPr txBox="1"/>
          <p:nvPr/>
        </p:nvSpPr>
        <p:spPr>
          <a:xfrm>
            <a:off x="238966" y="3950276"/>
            <a:ext cx="5675031" cy="1947713"/>
          </a:xfrm>
          <a:prstGeom prst="rect">
            <a:avLst/>
          </a:prstGeom>
          <a:noFill/>
        </p:spPr>
        <p:txBody>
          <a:bodyPr wrap="square">
            <a:spAutoFit/>
          </a:bodyPr>
          <a:lstStyle/>
          <a:p>
            <a:pPr>
              <a:lnSpc>
                <a:spcPct val="154000"/>
              </a:lnSpc>
            </a:pPr>
            <a:r>
              <a:rPr lang="zh-CN" altLang="en-US" sz="1600" dirty="0">
                <a:solidFill>
                  <a:schemeClr val="tx1">
                    <a:lumMod val="75000"/>
                    <a:lumOff val="25000"/>
                  </a:schemeClr>
                </a:solidFill>
                <a:cs typeface="+mn-ea"/>
                <a:sym typeface="+mn-lt"/>
              </a:rPr>
              <a:t>在关联页设置了快捷发帖按钮，并且我们尽可能简化发帖步骤，让用户能够轻松简单的发布帖子，来表达自己的观点</a:t>
            </a:r>
            <a:endParaRPr lang="en-US" altLang="zh-CN" sz="1600" dirty="0">
              <a:solidFill>
                <a:schemeClr val="tx1">
                  <a:lumMod val="75000"/>
                  <a:lumOff val="25000"/>
                </a:schemeClr>
              </a:solidFill>
              <a:cs typeface="+mn-ea"/>
              <a:sym typeface="+mn-lt"/>
            </a:endParaRPr>
          </a:p>
          <a:p>
            <a:pPr>
              <a:lnSpc>
                <a:spcPct val="154000"/>
              </a:lnSpc>
            </a:pPr>
            <a:r>
              <a:rPr lang="zh-CN" altLang="en-US" sz="1600" dirty="0">
                <a:solidFill>
                  <a:schemeClr val="tx1">
                    <a:lumMod val="75000"/>
                    <a:lumOff val="25000"/>
                  </a:schemeClr>
                </a:solidFill>
                <a:cs typeface="+mn-ea"/>
                <a:sym typeface="+mn-lt"/>
              </a:rPr>
              <a:t>尽管发帖的步骤确实比单纯的评论稍多一些，但这小小的门槛也有利于避免无价值的评论产生，让讨论交流更加有效</a:t>
            </a:r>
            <a:endParaRPr lang="en-US" altLang="zh-CN" sz="1600" dirty="0">
              <a:solidFill>
                <a:schemeClr val="tx1">
                  <a:lumMod val="75000"/>
                  <a:lumOff val="25000"/>
                </a:schemeClr>
              </a:solidFill>
              <a:cs typeface="+mn-ea"/>
              <a:sym typeface="+mn-lt"/>
            </a:endParaRPr>
          </a:p>
          <a:p>
            <a:pPr>
              <a:lnSpc>
                <a:spcPct val="154000"/>
              </a:lnSpc>
            </a:pPr>
            <a:endParaRPr lang="en-US" altLang="zh-CN" sz="1600" dirty="0">
              <a:solidFill>
                <a:schemeClr val="tx1">
                  <a:lumMod val="75000"/>
                  <a:lumOff val="25000"/>
                </a:schemeClr>
              </a:solidFill>
              <a:cs typeface="+mn-ea"/>
              <a:sym typeface="+mn-lt"/>
            </a:endParaRPr>
          </a:p>
        </p:txBody>
      </p:sp>
      <p:pic>
        <p:nvPicPr>
          <p:cNvPr id="8" name="图片 7"/>
          <p:cNvPicPr>
            <a:picLocks noChangeAspect="1"/>
          </p:cNvPicPr>
          <p:nvPr/>
        </p:nvPicPr>
        <p:blipFill>
          <a:blip r:embed="rId8">
            <a:extLst>
              <a:ext uri="{28A0092B-C50C-407E-A947-70E740481C1C}">
                <a14:useLocalDpi xmlns:a14="http://schemas.microsoft.com/office/drawing/2010/main" val="0"/>
              </a:ext>
            </a:extLst>
          </a:blip>
          <a:srcRect t="1255" b="1255"/>
          <a:stretch>
            <a:fillRect/>
          </a:stretch>
        </p:blipFill>
        <p:spPr>
          <a:xfrm>
            <a:off x="6044516" y="353703"/>
            <a:ext cx="2913934" cy="5300034"/>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rcRect t="446" b="446"/>
          <a:stretch>
            <a:fillRect/>
          </a:stretch>
        </p:blipFill>
        <p:spPr>
          <a:xfrm rot="796653">
            <a:off x="9052117" y="218484"/>
            <a:ext cx="2656165" cy="647451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p:sp>
        <p:nvSpPr>
          <p:cNvPr id="17" name="箭头: 右 16"/>
          <p:cNvSpPr/>
          <p:nvPr/>
        </p:nvSpPr>
        <p:spPr>
          <a:xfrm>
            <a:off x="9023454" y="2125819"/>
            <a:ext cx="788621" cy="289560"/>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查看图片"/>
          <p:cNvPicPr>
            <a:picLocks noChangeAspect="1" noChangeArrowheads="1"/>
          </p:cNvPicPr>
          <p:nvPr/>
        </p:nvPicPr>
        <p:blipFill rotWithShape="1">
          <a:blip r:embed="rId1">
            <a:extLst>
              <a:ext uri="{28A0092B-C50C-407E-A947-70E740481C1C}">
                <a14:useLocalDpi xmlns:a14="http://schemas.microsoft.com/office/drawing/2010/main" val="0"/>
              </a:ext>
            </a:extLst>
          </a:blip>
          <a:srcRect b="15318"/>
          <a:stretch>
            <a:fillRect/>
          </a:stretch>
        </p:blipFill>
        <p:spPr bwMode="auto">
          <a:xfrm>
            <a:off x="0" y="-20649"/>
            <a:ext cx="12192000" cy="687864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t="8965" b="8965"/>
          <a:stretch>
            <a:fillRect/>
          </a:stretch>
        </p:blipFill>
        <p:spPr>
          <a:xfrm rot="1244460">
            <a:off x="7775117" y="3267540"/>
            <a:ext cx="3051075" cy="5433422"/>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rcRect t="8965" b="8965"/>
          <a:stretch>
            <a:fillRect/>
          </a:stretch>
        </p:blipFill>
        <p:spPr>
          <a:xfrm rot="1244460">
            <a:off x="4126347" y="3765331"/>
            <a:ext cx="3051075" cy="5433422"/>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rcRect t="13796" b="13796"/>
          <a:stretch>
            <a:fillRect/>
          </a:stretch>
        </p:blipFill>
        <p:spPr>
          <a:xfrm rot="1244460">
            <a:off x="6082815" y="-1536172"/>
            <a:ext cx="3051075" cy="5433422"/>
          </a:xfrm>
          <a:prstGeom prst="rect">
            <a:avLst/>
          </a:prstGeom>
          <a:ln>
            <a:noFill/>
          </a:ln>
          <a:effectLst>
            <a:outerShdw blurRad="292100" dist="139700" dir="2700000" algn="tl" rotWithShape="0">
              <a:srgbClr val="333333">
                <a:alpha val="65000"/>
              </a:srgbClr>
            </a:outerShdw>
          </a:effectLst>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rcRect t="8965" b="8965"/>
          <a:stretch>
            <a:fillRect/>
          </a:stretch>
        </p:blipFill>
        <p:spPr>
          <a:xfrm rot="1244460">
            <a:off x="2261153" y="-501928"/>
            <a:ext cx="3051075" cy="5433422"/>
          </a:xfrm>
          <a:prstGeom prst="rect">
            <a:avLst/>
          </a:prstGeom>
          <a:ln>
            <a:noFill/>
          </a:ln>
          <a:effectLst>
            <a:outerShdw blurRad="292100" dist="139700" dir="2700000" algn="tl" rotWithShape="0">
              <a:srgbClr val="333333">
                <a:alpha val="65000"/>
              </a:srgbClr>
            </a:outerShdw>
          </a:effectLst>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rcRect t="4861" b="4861"/>
          <a:stretch>
            <a:fillRect/>
          </a:stretch>
        </p:blipFill>
        <p:spPr>
          <a:xfrm rot="1244460">
            <a:off x="9728513" y="-1983606"/>
            <a:ext cx="3051075" cy="5433422"/>
          </a:xfrm>
          <a:prstGeom prst="rect">
            <a:avLst/>
          </a:prstGeom>
          <a:ln>
            <a:noFill/>
          </a:ln>
          <a:effectLst>
            <a:outerShdw blurRad="292100" dist="139700" dir="2700000" algn="tl" rotWithShape="0">
              <a:srgbClr val="333333">
                <a:alpha val="65000"/>
              </a:srgbClr>
            </a:outerShdw>
          </a:effectLst>
        </p:spPr>
      </p:pic>
      <p:sp>
        <p:nvSpPr>
          <p:cNvPr id="20" name="矩形 19"/>
          <p:cNvSpPr/>
          <p:nvPr/>
        </p:nvSpPr>
        <p:spPr>
          <a:xfrm>
            <a:off x="17259" y="-10325"/>
            <a:ext cx="7236179" cy="6858000"/>
          </a:xfrm>
          <a:prstGeom prst="rect">
            <a:avLst/>
          </a:prstGeom>
          <a:gradFill flip="none" rotWithShape="1">
            <a:gsLst>
              <a:gs pos="100000">
                <a:schemeClr val="accent1">
                  <a:lumMod val="5000"/>
                  <a:lumOff val="95000"/>
                  <a:alpha val="0"/>
                </a:schemeClr>
              </a:gs>
              <a:gs pos="87000">
                <a:srgbClr val="FBFCFE">
                  <a:alpha val="28000"/>
                </a:srgbClr>
              </a:gs>
              <a:gs pos="67000">
                <a:schemeClr val="bg1">
                  <a:alpha val="80000"/>
                </a:schemeClr>
              </a:gs>
              <a:gs pos="46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27" name="矩形 26"/>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产品概述</a:t>
            </a:r>
            <a:endParaRPr lang="zh-CN" altLang="en-US" sz="2000" spc="300" dirty="0">
              <a:solidFill>
                <a:schemeClr val="tx2"/>
              </a:solidFill>
              <a:cs typeface="+mn-ea"/>
              <a:sym typeface="+mn-lt"/>
            </a:endParaRPr>
          </a:p>
        </p:txBody>
      </p:sp>
      <p:grpSp>
        <p:nvGrpSpPr>
          <p:cNvPr id="31" name="组合 30"/>
          <p:cNvGrpSpPr/>
          <p:nvPr/>
        </p:nvGrpSpPr>
        <p:grpSpPr>
          <a:xfrm rot="10800000">
            <a:off x="0" y="304408"/>
            <a:ext cx="1010103" cy="857396"/>
            <a:chOff x="-39567" y="0"/>
            <a:chExt cx="1677745" cy="1424104"/>
          </a:xfrm>
        </p:grpSpPr>
        <p:sp>
          <p:nvSpPr>
            <p:cNvPr id="3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cxnSp>
        <p:nvCxnSpPr>
          <p:cNvPr id="2" name="LineShape"/>
          <p:cNvCxnSpPr/>
          <p:nvPr/>
        </p:nvCxnSpPr>
        <p:spPr>
          <a:xfrm flipH="1">
            <a:off x="1318753" y="3147526"/>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3" name="组合 2"/>
          <p:cNvGrpSpPr/>
          <p:nvPr/>
        </p:nvGrpSpPr>
        <p:grpSpPr>
          <a:xfrm>
            <a:off x="1141488" y="3325694"/>
            <a:ext cx="2806135" cy="2071128"/>
            <a:chOff x="1918239" y="2341423"/>
            <a:chExt cx="2806135" cy="2071128"/>
          </a:xfrm>
        </p:grpSpPr>
        <p:sp>
          <p:nvSpPr>
            <p:cNvPr id="5" name="文本框 4"/>
            <p:cNvSpPr txBox="1"/>
            <p:nvPr/>
          </p:nvSpPr>
          <p:spPr>
            <a:xfrm>
              <a:off x="1918239" y="2341423"/>
              <a:ext cx="2069725" cy="401264"/>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cs typeface="+mn-ea"/>
                  <a:sym typeface="+mn-lt"/>
                </a:rPr>
                <a:t>自由快捷的创作</a:t>
              </a:r>
              <a:endParaRPr lang="zh-CN" altLang="en-US" b="1" dirty="0">
                <a:solidFill>
                  <a:schemeClr val="tx1">
                    <a:lumMod val="75000"/>
                    <a:lumOff val="25000"/>
                  </a:schemeClr>
                </a:solidFill>
                <a:cs typeface="+mn-ea"/>
                <a:sym typeface="+mn-lt"/>
              </a:endParaRPr>
            </a:p>
          </p:txBody>
        </p:sp>
        <p:sp>
          <p:nvSpPr>
            <p:cNvPr id="6" name="文本框 5"/>
            <p:cNvSpPr txBox="1"/>
            <p:nvPr/>
          </p:nvSpPr>
          <p:spPr>
            <a:xfrm>
              <a:off x="1918239" y="2697979"/>
              <a:ext cx="2806135" cy="1714572"/>
            </a:xfrm>
            <a:prstGeom prst="rect">
              <a:avLst/>
            </a:prstGeom>
            <a:noFill/>
          </p:spPr>
          <p:txBody>
            <a:bodyPr wrap="square" rtlCol="0">
              <a:spAutoFit/>
              <a:scene3d>
                <a:camera prst="orthographicFront"/>
                <a:lightRig rig="threePt" dir="t"/>
              </a:scene3d>
              <a:sp3d contourW="12700"/>
            </a:bodyPr>
            <a:lstStyle/>
            <a:p>
              <a:pPr marL="285750" indent="-285750">
                <a:lnSpc>
                  <a:spcPct val="154000"/>
                </a:lnSpc>
                <a:buFont typeface="Arial" panose="020B0604020202020204" pitchFamily="34" charset="0"/>
                <a:buChar char="•"/>
              </a:pPr>
              <a:r>
                <a:rPr lang="zh-CN" altLang="en-US" sz="1400" dirty="0">
                  <a:solidFill>
                    <a:schemeClr val="tx1">
                      <a:lumMod val="75000"/>
                      <a:lumOff val="25000"/>
                    </a:schemeClr>
                  </a:solidFill>
                  <a:cs typeface="+mn-ea"/>
                  <a:sym typeface="+mn-lt"/>
                </a:rPr>
                <a:t>播客和帖子创作门槛低</a:t>
              </a:r>
              <a:r>
                <a:rPr lang="en-US" altLang="zh-CN" sz="1400" dirty="0">
                  <a:solidFill>
                    <a:schemeClr val="tx1">
                      <a:lumMod val="75000"/>
                      <a:lumOff val="25000"/>
                    </a:schemeClr>
                  </a:solidFill>
                  <a:cs typeface="+mn-ea"/>
                  <a:sym typeface="+mn-lt"/>
                </a:rPr>
                <a:t>,</a:t>
              </a:r>
              <a:endParaRPr lang="en-US" altLang="zh-CN" sz="1400" dirty="0">
                <a:solidFill>
                  <a:schemeClr val="tx1">
                    <a:lumMod val="75000"/>
                    <a:lumOff val="25000"/>
                  </a:schemeClr>
                </a:solidFill>
                <a:cs typeface="+mn-ea"/>
                <a:sym typeface="+mn-lt"/>
              </a:endParaRPr>
            </a:p>
            <a:p>
              <a:pPr marL="285750" indent="-285750">
                <a:lnSpc>
                  <a:spcPct val="154000"/>
                </a:lnSpc>
                <a:buFont typeface="Arial" panose="020B0604020202020204" pitchFamily="34" charset="0"/>
                <a:buChar char="•"/>
              </a:pPr>
              <a:r>
                <a:rPr lang="zh-CN" altLang="en-US" sz="1400" dirty="0">
                  <a:solidFill>
                    <a:schemeClr val="tx1">
                      <a:lumMod val="75000"/>
                      <a:lumOff val="25000"/>
                    </a:schemeClr>
                  </a:solidFill>
                  <a:cs typeface="+mn-ea"/>
                  <a:sym typeface="+mn-lt"/>
                </a:rPr>
                <a:t>内容发布步骤简便快捷</a:t>
              </a:r>
              <a:r>
                <a:rPr lang="en-US" altLang="zh-CN" sz="1400" dirty="0">
                  <a:solidFill>
                    <a:schemeClr val="tx1">
                      <a:lumMod val="75000"/>
                      <a:lumOff val="25000"/>
                    </a:schemeClr>
                  </a:solidFill>
                  <a:cs typeface="+mn-ea"/>
                  <a:sym typeface="+mn-lt"/>
                </a:rPr>
                <a:t>,</a:t>
              </a:r>
              <a:endParaRPr lang="en-US" altLang="zh-CN" sz="1400" dirty="0">
                <a:solidFill>
                  <a:schemeClr val="tx1">
                    <a:lumMod val="75000"/>
                    <a:lumOff val="25000"/>
                  </a:schemeClr>
                </a:solidFill>
                <a:cs typeface="+mn-ea"/>
                <a:sym typeface="+mn-lt"/>
              </a:endParaRPr>
            </a:p>
            <a:p>
              <a:pPr marL="285750" indent="-285750">
                <a:lnSpc>
                  <a:spcPct val="154000"/>
                </a:lnSpc>
                <a:buFont typeface="Arial" panose="020B0604020202020204" pitchFamily="34" charset="0"/>
                <a:buChar char="•"/>
              </a:pPr>
              <a:r>
                <a:rPr lang="zh-CN" altLang="en-US" sz="1400" dirty="0">
                  <a:solidFill>
                    <a:schemeClr val="tx1">
                      <a:lumMod val="75000"/>
                      <a:lumOff val="25000"/>
                    </a:schemeClr>
                  </a:solidFill>
                  <a:cs typeface="+mn-ea"/>
                  <a:sym typeface="+mn-lt"/>
                </a:rPr>
                <a:t>人人都能发布属于自己的作品</a:t>
              </a:r>
              <a:endParaRPr lang="en-US" altLang="zh-CN" sz="1400" dirty="0">
                <a:solidFill>
                  <a:schemeClr val="tx1">
                    <a:lumMod val="75000"/>
                    <a:lumOff val="25000"/>
                  </a:schemeClr>
                </a:solidFill>
                <a:cs typeface="+mn-ea"/>
                <a:sym typeface="+mn-lt"/>
              </a:endParaRPr>
            </a:p>
            <a:p>
              <a:pPr>
                <a:lnSpc>
                  <a:spcPct val="154000"/>
                </a:lnSpc>
              </a:pPr>
              <a:r>
                <a:rPr lang="zh-CN" altLang="en-US" sz="1400" b="1" dirty="0">
                  <a:solidFill>
                    <a:schemeClr val="tx1">
                      <a:lumMod val="75000"/>
                      <a:lumOff val="25000"/>
                    </a:schemeClr>
                  </a:solidFill>
                  <a:cs typeface="+mn-ea"/>
                  <a:sym typeface="+mn-lt"/>
                </a:rPr>
                <a:t>用户可在创作中心管理自己的作品</a:t>
              </a:r>
              <a:r>
                <a:rPr lang="en-US" altLang="zh-CN" sz="1400" b="1" dirty="0">
                  <a:solidFill>
                    <a:schemeClr val="tx1">
                      <a:lumMod val="75000"/>
                      <a:lumOff val="25000"/>
                    </a:schemeClr>
                  </a:solidFill>
                  <a:cs typeface="+mn-ea"/>
                  <a:sym typeface="+mn-lt"/>
                </a:rPr>
                <a:t>,</a:t>
              </a:r>
              <a:r>
                <a:rPr lang="zh-CN" altLang="en-US" sz="1400" b="1" dirty="0">
                  <a:solidFill>
                    <a:schemeClr val="tx1">
                      <a:lumMod val="75000"/>
                      <a:lumOff val="25000"/>
                    </a:schemeClr>
                  </a:solidFill>
                  <a:cs typeface="+mn-ea"/>
                  <a:sym typeface="+mn-lt"/>
                </a:rPr>
                <a:t>或是进入创作页来发布内容</a:t>
              </a:r>
              <a:endParaRPr lang="en-US" altLang="zh-CN" sz="1400" b="1" dirty="0">
                <a:solidFill>
                  <a:schemeClr val="tx1">
                    <a:lumMod val="75000"/>
                    <a:lumOff val="25000"/>
                  </a:schemeClr>
                </a:solidFill>
                <a:cs typeface="+mn-ea"/>
                <a:sym typeface="+mn-lt"/>
              </a:endParaRPr>
            </a:p>
          </p:txBody>
        </p:sp>
      </p:gr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1471" y="1161804"/>
            <a:ext cx="1869318" cy="1869318"/>
          </a:xfrm>
          <a:prstGeom prst="rect">
            <a:avLst/>
          </a:prstGeom>
        </p:spPr>
      </p:pic>
      <p:grpSp>
        <p:nvGrpSpPr>
          <p:cNvPr id="28" name="组合 27"/>
          <p:cNvGrpSpPr/>
          <p:nvPr/>
        </p:nvGrpSpPr>
        <p:grpSpPr>
          <a:xfrm>
            <a:off x="4481763" y="819384"/>
            <a:ext cx="7323168" cy="4874341"/>
            <a:chOff x="4601368" y="653143"/>
            <a:chExt cx="7323168" cy="4874341"/>
          </a:xfrm>
        </p:grpSpPr>
        <p:pic>
          <p:nvPicPr>
            <p:cNvPr id="8" name="图片 7"/>
            <p:cNvPicPr>
              <a:picLocks noChangeAspect="1"/>
            </p:cNvPicPr>
            <p:nvPr/>
          </p:nvPicPr>
          <p:blipFill>
            <a:blip r:embed="rId8"/>
            <a:stretch>
              <a:fillRect/>
            </a:stretch>
          </p:blipFill>
          <p:spPr>
            <a:xfrm>
              <a:off x="4601368" y="765919"/>
              <a:ext cx="2101032" cy="4540754"/>
            </a:xfrm>
            <a:prstGeom prst="rect">
              <a:avLst/>
            </a:prstGeom>
            <a:ln>
              <a:noFill/>
            </a:ln>
            <a:effectLst>
              <a:outerShdw blurRad="292100" dist="139700" dir="2700000" algn="tl" rotWithShape="0">
                <a:srgbClr val="333333">
                  <a:alpha val="65000"/>
                </a:srgbClr>
              </a:outerShdw>
            </a:effectLst>
          </p:spPr>
        </p:pic>
        <p:sp>
          <p:nvSpPr>
            <p:cNvPr id="9" name="箭头: 下 8"/>
            <p:cNvSpPr/>
            <p:nvPr/>
          </p:nvSpPr>
          <p:spPr>
            <a:xfrm rot="16200000">
              <a:off x="6751038" y="2120086"/>
              <a:ext cx="275489" cy="493613"/>
            </a:xfrm>
            <a:prstGeom prst="downArrow">
              <a:avLst/>
            </a:prstGeom>
            <a:solidFill>
              <a:srgbClr val="F592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图文框 11"/>
            <p:cNvSpPr/>
            <p:nvPr/>
          </p:nvSpPr>
          <p:spPr>
            <a:xfrm>
              <a:off x="4607341" y="2104598"/>
              <a:ext cx="2069371" cy="502619"/>
            </a:xfrm>
            <a:prstGeom prst="frame">
              <a:avLst>
                <a:gd name="adj1" fmla="val 9044"/>
              </a:avLst>
            </a:prstGeom>
            <a:solidFill>
              <a:srgbClr val="F592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5" name="图片 14"/>
            <p:cNvPicPr>
              <a:picLocks noChangeAspect="1"/>
            </p:cNvPicPr>
            <p:nvPr/>
          </p:nvPicPr>
          <p:blipFill>
            <a:blip r:embed="rId9"/>
            <a:stretch>
              <a:fillRect/>
            </a:stretch>
          </p:blipFill>
          <p:spPr>
            <a:xfrm>
              <a:off x="7317788" y="733105"/>
              <a:ext cx="2199724" cy="476005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图片 2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9617828" y="733105"/>
              <a:ext cx="2199724" cy="475768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图文框 21"/>
            <p:cNvSpPr/>
            <p:nvPr/>
          </p:nvSpPr>
          <p:spPr>
            <a:xfrm>
              <a:off x="7236180" y="653143"/>
              <a:ext cx="4688356" cy="4874341"/>
            </a:xfrm>
            <a:prstGeom prst="frame">
              <a:avLst>
                <a:gd name="adj1" fmla="val 1354"/>
              </a:avLst>
            </a:prstGeom>
            <a:solidFill>
              <a:srgbClr val="F592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6" name="组合 25"/>
          <p:cNvGrpSpPr/>
          <p:nvPr/>
        </p:nvGrpSpPr>
        <p:grpSpPr>
          <a:xfrm>
            <a:off x="5017549" y="1797600"/>
            <a:ext cx="7012877" cy="4778891"/>
            <a:chOff x="4893808" y="2048655"/>
            <a:chExt cx="7012877" cy="4778891"/>
          </a:xfrm>
        </p:grpSpPr>
        <p:pic>
          <p:nvPicPr>
            <p:cNvPr id="23" name="图片 2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7277805" y="2048655"/>
              <a:ext cx="2199723" cy="4760058"/>
            </a:xfrm>
            <a:prstGeom prst="rect">
              <a:avLst/>
            </a:prstGeom>
            <a:ln>
              <a:noFill/>
            </a:ln>
            <a:effectLst>
              <a:outerShdw blurRad="292100" dist="139700" dir="2700000" algn="tl" rotWithShape="0">
                <a:srgbClr val="333333">
                  <a:alpha val="65000"/>
                </a:srgbClr>
              </a:outerShdw>
            </a:effectLst>
          </p:spPr>
        </p:pic>
        <p:pic>
          <p:nvPicPr>
            <p:cNvPr id="24" name="图片 2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9706962" y="2067488"/>
              <a:ext cx="2199723" cy="4760058"/>
            </a:xfrm>
            <a:prstGeom prst="rect">
              <a:avLst/>
            </a:prstGeom>
            <a:ln>
              <a:noFill/>
            </a:ln>
            <a:effectLst>
              <a:outerShdw blurRad="292100" dist="139700" dir="2700000" algn="tl" rotWithShape="0">
                <a:srgbClr val="333333">
                  <a:alpha val="65000"/>
                </a:srgbClr>
              </a:outerShdw>
            </a:effectLst>
          </p:spPr>
        </p:pic>
        <p:pic>
          <p:nvPicPr>
            <p:cNvPr id="25" name="图片 2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4893808" y="2065699"/>
              <a:ext cx="2199723" cy="4760056"/>
            </a:xfrm>
            <a:prstGeom prst="rect">
              <a:avLst/>
            </a:prstGeom>
            <a:ln>
              <a:noFill/>
            </a:ln>
            <a:effectLst>
              <a:outerShdw blurRad="292100" dist="139700" dir="2700000" algn="tl" rotWithShape="0">
                <a:srgbClr val="333333">
                  <a:alpha val="65000"/>
                </a:srgbClr>
              </a:outerShdw>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查看图片"/>
          <p:cNvPicPr>
            <a:picLocks noChangeAspect="1" noChangeArrowheads="1"/>
          </p:cNvPicPr>
          <p:nvPr/>
        </p:nvPicPr>
        <p:blipFill rotWithShape="1">
          <a:blip r:embed="rId1">
            <a:extLst>
              <a:ext uri="{28A0092B-C50C-407E-A947-70E740481C1C}">
                <a14:useLocalDpi xmlns:a14="http://schemas.microsoft.com/office/drawing/2010/main" val="0"/>
              </a:ext>
            </a:extLst>
          </a:blip>
          <a:srcRect b="15318"/>
          <a:stretch>
            <a:fillRect/>
          </a:stretch>
        </p:blipFill>
        <p:spPr bwMode="auto">
          <a:xfrm>
            <a:off x="0" y="-20649"/>
            <a:ext cx="12192000" cy="687864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57458"/>
            <a:ext cx="12192000" cy="6858000"/>
          </a:xfrm>
          <a:prstGeom prst="rect">
            <a:avLst/>
          </a:prstGeom>
          <a:gradFill flip="none" rotWithShape="1">
            <a:gsLst>
              <a:gs pos="100000">
                <a:srgbClr val="FBFCFE">
                  <a:alpha val="28000"/>
                </a:srgbClr>
              </a:gs>
              <a:gs pos="57000">
                <a:schemeClr val="bg1">
                  <a:alpha val="80000"/>
                </a:schemeClr>
              </a:gs>
              <a:gs pos="3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29" name="矩形 28"/>
          <p:cNvSpPr/>
          <p:nvPr/>
        </p:nvSpPr>
        <p:spPr>
          <a:xfrm>
            <a:off x="1206863" y="448348"/>
            <a:ext cx="2544286" cy="400110"/>
          </a:xfrm>
          <a:prstGeom prst="rect">
            <a:avLst/>
          </a:prstGeom>
        </p:spPr>
        <p:txBody>
          <a:bodyPr wrap="none">
            <a:spAutoFit/>
          </a:bodyPr>
          <a:lstStyle/>
          <a:p>
            <a:r>
              <a:rPr lang="zh-CN" altLang="en-US" sz="2000" spc="300" dirty="0">
                <a:solidFill>
                  <a:schemeClr val="tx2"/>
                </a:solidFill>
                <a:cs typeface="+mn-ea"/>
                <a:sym typeface="+mn-lt"/>
              </a:rPr>
              <a:t>用户数据安全保障</a:t>
            </a:r>
            <a:endParaRPr lang="zh-CN" altLang="en-US" sz="2000" spc="300" dirty="0">
              <a:solidFill>
                <a:schemeClr val="tx2"/>
              </a:solidFill>
              <a:cs typeface="+mn-ea"/>
              <a:sym typeface="+mn-lt"/>
            </a:endParaRPr>
          </a:p>
        </p:txBody>
      </p:sp>
      <p:grpSp>
        <p:nvGrpSpPr>
          <p:cNvPr id="31" name="组合 30"/>
          <p:cNvGrpSpPr/>
          <p:nvPr/>
        </p:nvGrpSpPr>
        <p:grpSpPr>
          <a:xfrm rot="10800000">
            <a:off x="0" y="320450"/>
            <a:ext cx="1010103" cy="857396"/>
            <a:chOff x="-39567" y="0"/>
            <a:chExt cx="1677745" cy="1424104"/>
          </a:xfrm>
        </p:grpSpPr>
        <p:sp>
          <p:nvSpPr>
            <p:cNvPr id="3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7" name="组合 6"/>
          <p:cNvGrpSpPr/>
          <p:nvPr/>
        </p:nvGrpSpPr>
        <p:grpSpPr>
          <a:xfrm>
            <a:off x="751152" y="1731554"/>
            <a:ext cx="6097863" cy="1762229"/>
            <a:chOff x="1277568" y="1161804"/>
            <a:chExt cx="6097863" cy="1762229"/>
          </a:xfrm>
        </p:grpSpPr>
        <p:grpSp>
          <p:nvGrpSpPr>
            <p:cNvPr id="9" name="组合 8"/>
            <p:cNvGrpSpPr/>
            <p:nvPr/>
          </p:nvGrpSpPr>
          <p:grpSpPr>
            <a:xfrm>
              <a:off x="1277568" y="1161804"/>
              <a:ext cx="6097863" cy="1762229"/>
              <a:chOff x="1277568" y="1161804"/>
              <a:chExt cx="6097863" cy="1762229"/>
            </a:xfrm>
          </p:grpSpPr>
          <p:grpSp>
            <p:nvGrpSpPr>
              <p:cNvPr id="12" name="组合 11"/>
              <p:cNvGrpSpPr/>
              <p:nvPr/>
            </p:nvGrpSpPr>
            <p:grpSpPr>
              <a:xfrm>
                <a:off x="1277568" y="1161804"/>
                <a:ext cx="6097863" cy="1233023"/>
                <a:chOff x="1458639" y="1123650"/>
                <a:chExt cx="6097863" cy="1233023"/>
              </a:xfrm>
            </p:grpSpPr>
            <p:grpSp>
              <p:nvGrpSpPr>
                <p:cNvPr id="17" name="组合 83"/>
                <p:cNvGrpSpPr/>
                <p:nvPr/>
              </p:nvGrpSpPr>
              <p:grpSpPr>
                <a:xfrm>
                  <a:off x="1458639" y="1123650"/>
                  <a:ext cx="1065604" cy="1233023"/>
                  <a:chOff x="6518710" y="2764497"/>
                  <a:chExt cx="1166391" cy="1349646"/>
                </a:xfrm>
              </p:grpSpPr>
              <p:sp>
                <p:nvSpPr>
                  <p:cNvPr id="19" name="ïṣlïḋè"/>
                  <p:cNvSpPr/>
                  <p:nvPr/>
                </p:nvSpPr>
                <p:spPr>
                  <a:xfrm rot="18900000">
                    <a:off x="6518711" y="2947753"/>
                    <a:ext cx="1166390" cy="1166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20" name="ïśļíḑê"/>
                  <p:cNvSpPr/>
                  <p:nvPr/>
                </p:nvSpPr>
                <p:spPr>
                  <a:xfrm rot="18900000">
                    <a:off x="6518710" y="2764497"/>
                    <a:ext cx="1166390" cy="116639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grpSp>
            <p:sp>
              <p:nvSpPr>
                <p:cNvPr id="18" name="文本框 17"/>
                <p:cNvSpPr txBox="1"/>
                <p:nvPr/>
              </p:nvSpPr>
              <p:spPr>
                <a:xfrm>
                  <a:off x="2972778" y="1349658"/>
                  <a:ext cx="4583724" cy="641586"/>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3200" b="1" dirty="0">
                      <a:solidFill>
                        <a:schemeClr val="tx1">
                          <a:lumMod val="75000"/>
                          <a:lumOff val="25000"/>
                        </a:schemeClr>
                      </a:solidFill>
                      <a:cs typeface="+mn-ea"/>
                      <a:sym typeface="+mn-lt"/>
                    </a:rPr>
                    <a:t>邮箱验证</a:t>
                  </a:r>
                  <a:endParaRPr lang="zh-CN" altLang="en-US" sz="3200" b="1" dirty="0">
                    <a:solidFill>
                      <a:schemeClr val="tx1">
                        <a:lumMod val="75000"/>
                        <a:lumOff val="25000"/>
                      </a:schemeClr>
                    </a:solidFill>
                    <a:cs typeface="+mn-ea"/>
                    <a:sym typeface="+mn-lt"/>
                  </a:endParaRPr>
                </a:p>
              </p:txBody>
            </p:sp>
          </p:grpSp>
          <p:sp>
            <p:nvSpPr>
              <p:cNvPr id="15" name="文本框 14"/>
              <p:cNvSpPr txBox="1"/>
              <p:nvPr/>
            </p:nvSpPr>
            <p:spPr>
              <a:xfrm>
                <a:off x="2791706" y="1850469"/>
                <a:ext cx="3405163" cy="1073564"/>
              </a:xfrm>
              <a:prstGeom prst="rect">
                <a:avLst/>
              </a:prstGeom>
              <a:noFill/>
            </p:spPr>
            <p:txBody>
              <a:bodyPr wrap="square">
                <a:spAutoFit/>
              </a:bodyPr>
              <a:lstStyle/>
              <a:p>
                <a:pPr>
                  <a:lnSpc>
                    <a:spcPct val="150000"/>
                  </a:lnSpc>
                </a:pPr>
                <a:r>
                  <a:rPr lang="zh-CN" altLang="en-US" sz="1600" dirty="0">
                    <a:solidFill>
                      <a:schemeClr val="tx1">
                        <a:lumMod val="75000"/>
                        <a:lumOff val="25000"/>
                      </a:schemeClr>
                    </a:solidFill>
                    <a:cs typeface="+mn-ea"/>
                    <a:sym typeface="+mn-lt"/>
                  </a:rPr>
                  <a:t>后端服务器向目标邮箱发送验证码</a:t>
                </a:r>
                <a:endParaRPr lang="en-US" altLang="zh-CN" sz="1600"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sz="1400" dirty="0">
                    <a:solidFill>
                      <a:schemeClr val="accent1"/>
                    </a:solidFill>
                    <a:cs typeface="+mn-ea"/>
                    <a:sym typeface="+mn-lt"/>
                  </a:rPr>
                  <a:t>登录验证</a:t>
                </a:r>
                <a:endParaRPr lang="en-US" altLang="zh-CN" sz="1400" dirty="0">
                  <a:solidFill>
                    <a:schemeClr val="accent1"/>
                  </a:solidFill>
                  <a:cs typeface="+mn-ea"/>
                  <a:sym typeface="+mn-lt"/>
                </a:endParaRPr>
              </a:p>
              <a:p>
                <a:pPr marL="285750" indent="-285750">
                  <a:lnSpc>
                    <a:spcPct val="150000"/>
                  </a:lnSpc>
                  <a:buFont typeface="Arial" panose="020B0604020202020204" pitchFamily="34" charset="0"/>
                  <a:buChar char="•"/>
                </a:pPr>
                <a:r>
                  <a:rPr lang="zh-CN" altLang="en-US" sz="1400" dirty="0">
                    <a:solidFill>
                      <a:schemeClr val="accent1"/>
                    </a:solidFill>
                    <a:cs typeface="+mn-ea"/>
                    <a:sym typeface="+mn-lt"/>
                  </a:rPr>
                  <a:t>用户信息修改操作验证</a:t>
                </a:r>
                <a:endParaRPr lang="zh-CN" altLang="en-US" sz="1400" dirty="0">
                  <a:solidFill>
                    <a:schemeClr val="accent1"/>
                  </a:solidFill>
                </a:endParaRPr>
              </a:p>
            </p:txBody>
          </p:sp>
        </p:gr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4959" y="1386439"/>
              <a:ext cx="810820" cy="810820"/>
            </a:xfrm>
            <a:prstGeom prst="rect">
              <a:avLst/>
            </a:prstGeom>
          </p:spPr>
        </p:pic>
      </p:grpSp>
      <p:sp>
        <p:nvSpPr>
          <p:cNvPr id="24" name="文本框 23"/>
          <p:cNvSpPr txBox="1"/>
          <p:nvPr/>
        </p:nvSpPr>
        <p:spPr>
          <a:xfrm>
            <a:off x="5962004" y="1339738"/>
            <a:ext cx="2990335" cy="338554"/>
          </a:xfrm>
          <a:prstGeom prst="rect">
            <a:avLst/>
          </a:prstGeom>
          <a:noFill/>
        </p:spPr>
        <p:txBody>
          <a:bodyPr wrap="square">
            <a:spAutoFit/>
          </a:bodyPr>
          <a:lstStyle/>
          <a:p>
            <a:r>
              <a:rPr lang="zh-CN" altLang="en-US" sz="1600" dirty="0">
                <a:solidFill>
                  <a:schemeClr val="tx1">
                    <a:lumMod val="75000"/>
                    <a:lumOff val="25000"/>
                  </a:schemeClr>
                </a:solidFill>
                <a:cs typeface="+mn-ea"/>
                <a:sym typeface="+mn-lt"/>
              </a:rPr>
              <a:t>邮箱验证码发送示意图</a:t>
            </a:r>
            <a:endParaRPr lang="zh-CN" altLang="en-US" sz="1600" dirty="0"/>
          </a:p>
        </p:txBody>
      </p:sp>
      <p:pic>
        <p:nvPicPr>
          <p:cNvPr id="11" name="图片 10"/>
          <p:cNvPicPr>
            <a:picLocks noChangeAspect="1"/>
          </p:cNvPicPr>
          <p:nvPr/>
        </p:nvPicPr>
        <p:blipFill>
          <a:blip r:embed="rId3"/>
          <a:stretch>
            <a:fillRect/>
          </a:stretch>
        </p:blipFill>
        <p:spPr>
          <a:xfrm>
            <a:off x="6678930" y="1760855"/>
            <a:ext cx="4105275" cy="3314700"/>
          </a:xfrm>
          <a:prstGeom prst="rect">
            <a:avLst/>
          </a:prstGeom>
        </p:spPr>
      </p:pic>
    </p:spTree>
  </p:cSld>
  <p:clrMapOvr>
    <a:masterClrMapping/>
  </p:clrMapOvr>
  <p:transition spd="slow" advTm="3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9" name="组合 18"/>
          <p:cNvGrpSpPr/>
          <p:nvPr/>
        </p:nvGrpSpPr>
        <p:grpSpPr>
          <a:xfrm rot="10800000">
            <a:off x="-598644" y="4863839"/>
            <a:ext cx="2117288" cy="2334478"/>
            <a:chOff x="9664473" y="816338"/>
            <a:chExt cx="3185286" cy="3512032"/>
          </a:xfrm>
        </p:grpSpPr>
        <p:sp>
          <p:nvSpPr>
            <p:cNvPr id="20"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1"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22" name="组合 21"/>
          <p:cNvGrpSpPr/>
          <p:nvPr/>
        </p:nvGrpSpPr>
        <p:grpSpPr>
          <a:xfrm rot="10800000">
            <a:off x="9086997" y="-1443802"/>
            <a:ext cx="3204450" cy="4893654"/>
            <a:chOff x="-15240" y="3375944"/>
            <a:chExt cx="3204450" cy="4893654"/>
          </a:xfrm>
        </p:grpSpPr>
        <p:sp>
          <p:nvSpPr>
            <p:cNvPr id="23"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5"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1"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2"/>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03</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5" name="矩形 34"/>
          <p:cNvSpPr/>
          <p:nvPr/>
        </p:nvSpPr>
        <p:spPr>
          <a:xfrm>
            <a:off x="5506216" y="2804876"/>
            <a:ext cx="2185214" cy="646331"/>
          </a:xfrm>
          <a:prstGeom prst="rect">
            <a:avLst/>
          </a:prstGeom>
        </p:spPr>
        <p:txBody>
          <a:bodyPr wrap="none">
            <a:spAutoFit/>
          </a:bodyPr>
          <a:lstStyle/>
          <a:p>
            <a:r>
              <a:rPr lang="zh-CN" altLang="en-US" sz="3600" spc="300" dirty="0">
                <a:solidFill>
                  <a:schemeClr val="tx1">
                    <a:lumMod val="65000"/>
                    <a:lumOff val="35000"/>
                  </a:schemeClr>
                </a:solidFill>
                <a:cs typeface="+mn-ea"/>
                <a:sym typeface="+mn-lt"/>
              </a:rPr>
              <a:t>开发历程</a:t>
            </a:r>
            <a:endParaRPr lang="zh-CN" altLang="en-US" sz="3600" spc="3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circle(out)">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animBg="1"/>
      <p:bldP spid="36" grpId="0" animBg="1"/>
      <p:bldP spid="33"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rot="20473328">
            <a:off x="3828966" y="1057499"/>
            <a:ext cx="1661022" cy="1549142"/>
            <a:chOff x="3792066" y="625169"/>
            <a:chExt cx="1994712" cy="1860355"/>
          </a:xfrm>
        </p:grpSpPr>
        <p:sp>
          <p:nvSpPr>
            <p:cNvPr id="29" name="iṡḻiďè"/>
            <p:cNvSpPr/>
            <p:nvPr/>
          </p:nvSpPr>
          <p:spPr bwMode="auto">
            <a:xfrm rot="17590292">
              <a:off x="3767855" y="961753"/>
              <a:ext cx="1547982" cy="1499559"/>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0" name="iṡḻiďè"/>
            <p:cNvSpPr/>
            <p:nvPr/>
          </p:nvSpPr>
          <p:spPr bwMode="auto">
            <a:xfrm rot="17590292">
              <a:off x="4137434" y="675105"/>
              <a:ext cx="1699280" cy="159940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5" name="椭圆 24"/>
          <p:cNvSpPr/>
          <p:nvPr/>
        </p:nvSpPr>
        <p:spPr>
          <a:xfrm>
            <a:off x="3890656" y="4069985"/>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4" name="椭圆 3"/>
          <p:cNvSpPr/>
          <p:nvPr/>
        </p:nvSpPr>
        <p:spPr>
          <a:xfrm>
            <a:off x="3196763" y="3344203"/>
            <a:ext cx="952500" cy="952500"/>
          </a:xfrm>
          <a:prstGeom prst="ellipse">
            <a:avLst/>
          </a:prstGeom>
          <a:solidFill>
            <a:srgbClr val="48A2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3341783" y="3435732"/>
            <a:ext cx="684803" cy="769441"/>
          </a:xfrm>
          <a:prstGeom prst="rect">
            <a:avLst/>
          </a:prstGeom>
          <a:noFill/>
        </p:spPr>
        <p:txBody>
          <a:bodyPr wrap="none" rtlCol="0">
            <a:spAutoFit/>
          </a:bodyPr>
          <a:lstStyle/>
          <a:p>
            <a:pPr algn="ctr"/>
            <a:r>
              <a:rPr lang="en-US" altLang="zh-CN" sz="4400" b="1" dirty="0">
                <a:solidFill>
                  <a:schemeClr val="bg1"/>
                </a:solidFill>
                <a:cs typeface="+mn-ea"/>
                <a:sym typeface="+mn-lt"/>
              </a:rPr>
              <a:t>01</a:t>
            </a:r>
            <a:endParaRPr lang="zh-CN" altLang="en-US" sz="4400" b="1" dirty="0">
              <a:solidFill>
                <a:schemeClr val="bg1"/>
              </a:solidFill>
              <a:cs typeface="+mn-ea"/>
              <a:sym typeface="+mn-lt"/>
            </a:endParaRPr>
          </a:p>
        </p:txBody>
      </p:sp>
      <p:sp>
        <p:nvSpPr>
          <p:cNvPr id="6" name="文本框 5"/>
          <p:cNvSpPr txBox="1"/>
          <p:nvPr/>
        </p:nvSpPr>
        <p:spPr>
          <a:xfrm>
            <a:off x="2934175" y="4449807"/>
            <a:ext cx="1569661" cy="461665"/>
          </a:xfrm>
          <a:prstGeom prst="rect">
            <a:avLst/>
          </a:prstGeom>
          <a:noFill/>
        </p:spPr>
        <p:txBody>
          <a:bodyPr wrap="none" rtlCol="0">
            <a:spAutoFit/>
          </a:bodyPr>
          <a:lstStyle/>
          <a:p>
            <a:pPr algn="ctr"/>
            <a:r>
              <a:rPr lang="zh-CN" altLang="en-US" sz="2400" spc="300" dirty="0">
                <a:solidFill>
                  <a:srgbClr val="436B9B"/>
                </a:solidFill>
                <a:cs typeface="+mn-ea"/>
                <a:sym typeface="+mn-lt"/>
              </a:rPr>
              <a:t>产品背景</a:t>
            </a:r>
            <a:endParaRPr lang="zh-CN" altLang="en-US" sz="2400" spc="300" dirty="0">
              <a:solidFill>
                <a:schemeClr val="tx1">
                  <a:lumMod val="75000"/>
                  <a:lumOff val="25000"/>
                </a:schemeClr>
              </a:solidFill>
              <a:cs typeface="+mn-ea"/>
              <a:sym typeface="+mn-lt"/>
            </a:endParaRPr>
          </a:p>
        </p:txBody>
      </p:sp>
      <p:sp>
        <p:nvSpPr>
          <p:cNvPr id="11" name="文本框 10"/>
          <p:cNvSpPr txBox="1"/>
          <p:nvPr/>
        </p:nvSpPr>
        <p:spPr>
          <a:xfrm>
            <a:off x="5580370" y="4445697"/>
            <a:ext cx="1569661" cy="461665"/>
          </a:xfrm>
          <a:prstGeom prst="rect">
            <a:avLst/>
          </a:prstGeom>
          <a:noFill/>
        </p:spPr>
        <p:txBody>
          <a:bodyPr wrap="none" rtlCol="0">
            <a:spAutoFit/>
          </a:bodyPr>
          <a:lstStyle/>
          <a:p>
            <a:pPr algn="ctr"/>
            <a:r>
              <a:rPr lang="zh-CN" altLang="en-US" sz="2400" spc="300" dirty="0">
                <a:solidFill>
                  <a:schemeClr val="tx1">
                    <a:lumMod val="75000"/>
                    <a:lumOff val="25000"/>
                  </a:schemeClr>
                </a:solidFill>
                <a:cs typeface="+mn-ea"/>
                <a:sym typeface="+mn-lt"/>
              </a:rPr>
              <a:t>产品介绍</a:t>
            </a:r>
            <a:endParaRPr lang="en-US" altLang="zh-CN" sz="2400" spc="300" dirty="0">
              <a:solidFill>
                <a:schemeClr val="tx1">
                  <a:lumMod val="75000"/>
                  <a:lumOff val="25000"/>
                </a:schemeClr>
              </a:solidFill>
              <a:cs typeface="+mn-ea"/>
              <a:sym typeface="+mn-lt"/>
            </a:endParaRPr>
          </a:p>
        </p:txBody>
      </p:sp>
      <p:sp>
        <p:nvSpPr>
          <p:cNvPr id="16" name="文本框 15"/>
          <p:cNvSpPr txBox="1"/>
          <p:nvPr/>
        </p:nvSpPr>
        <p:spPr>
          <a:xfrm>
            <a:off x="8226565" y="4459714"/>
            <a:ext cx="1569661" cy="461665"/>
          </a:xfrm>
          <a:prstGeom prst="rect">
            <a:avLst/>
          </a:prstGeom>
          <a:noFill/>
        </p:spPr>
        <p:txBody>
          <a:bodyPr wrap="none" rtlCol="0">
            <a:spAutoFit/>
          </a:bodyPr>
          <a:lstStyle/>
          <a:p>
            <a:pPr algn="ctr"/>
            <a:r>
              <a:rPr lang="zh-CN" altLang="en-US" sz="2400" spc="300" dirty="0">
                <a:solidFill>
                  <a:srgbClr val="436B9B"/>
                </a:solidFill>
                <a:cs typeface="+mn-ea"/>
                <a:sym typeface="+mn-lt"/>
              </a:rPr>
              <a:t>开发历程</a:t>
            </a:r>
            <a:endParaRPr lang="zh-CN" altLang="en-US" sz="2400" spc="300" dirty="0">
              <a:solidFill>
                <a:schemeClr val="tx1">
                  <a:lumMod val="75000"/>
                  <a:lumOff val="25000"/>
                </a:schemeClr>
              </a:solidFill>
              <a:cs typeface="+mn-ea"/>
              <a:sym typeface="+mn-lt"/>
            </a:endParaRPr>
          </a:p>
        </p:txBody>
      </p:sp>
      <p:sp>
        <p:nvSpPr>
          <p:cNvPr id="9" name="椭圆 8"/>
          <p:cNvSpPr/>
          <p:nvPr/>
        </p:nvSpPr>
        <p:spPr>
          <a:xfrm>
            <a:off x="5853122" y="3362938"/>
            <a:ext cx="952500" cy="952500"/>
          </a:xfrm>
          <a:prstGeom prst="ellipse">
            <a:avLst/>
          </a:prstGeom>
          <a:solidFill>
            <a:srgbClr val="6C92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5937277" y="3454467"/>
            <a:ext cx="784189" cy="769441"/>
          </a:xfrm>
          <a:prstGeom prst="rect">
            <a:avLst/>
          </a:prstGeom>
          <a:noFill/>
        </p:spPr>
        <p:txBody>
          <a:bodyPr wrap="none" rtlCol="0">
            <a:spAutoFit/>
          </a:bodyPr>
          <a:lstStyle/>
          <a:p>
            <a:pPr algn="ctr"/>
            <a:r>
              <a:rPr lang="en-US" altLang="zh-CN" sz="4400" b="1" dirty="0">
                <a:solidFill>
                  <a:schemeClr val="bg1"/>
                </a:solidFill>
                <a:cs typeface="+mn-ea"/>
                <a:sym typeface="+mn-lt"/>
              </a:rPr>
              <a:t>02</a:t>
            </a:r>
            <a:endParaRPr lang="zh-CN" altLang="en-US" sz="4400" b="1" dirty="0">
              <a:solidFill>
                <a:schemeClr val="bg1"/>
              </a:solidFill>
              <a:cs typeface="+mn-ea"/>
              <a:sym typeface="+mn-lt"/>
            </a:endParaRPr>
          </a:p>
        </p:txBody>
      </p:sp>
      <p:sp>
        <p:nvSpPr>
          <p:cNvPr id="33" name="椭圆 32"/>
          <p:cNvSpPr/>
          <p:nvPr/>
        </p:nvSpPr>
        <p:spPr>
          <a:xfrm>
            <a:off x="6561162" y="4069985"/>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14" name="椭圆 13"/>
          <p:cNvSpPr/>
          <p:nvPr/>
        </p:nvSpPr>
        <p:spPr>
          <a:xfrm>
            <a:off x="8529012" y="3362938"/>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8585947" y="3454467"/>
            <a:ext cx="780983" cy="769441"/>
          </a:xfrm>
          <a:prstGeom prst="rect">
            <a:avLst/>
          </a:prstGeom>
          <a:noFill/>
        </p:spPr>
        <p:txBody>
          <a:bodyPr wrap="none" rtlCol="0">
            <a:spAutoFit/>
          </a:bodyPr>
          <a:lstStyle/>
          <a:p>
            <a:pPr algn="ctr"/>
            <a:r>
              <a:rPr lang="en-US" altLang="zh-CN" sz="4400" b="1" dirty="0">
                <a:solidFill>
                  <a:schemeClr val="bg1"/>
                </a:solidFill>
                <a:cs typeface="+mn-ea"/>
                <a:sym typeface="+mn-lt"/>
              </a:rPr>
              <a:t>03</a:t>
            </a:r>
            <a:endParaRPr lang="zh-CN" altLang="en-US" sz="4400" b="1" dirty="0">
              <a:solidFill>
                <a:schemeClr val="bg1"/>
              </a:solidFill>
              <a:cs typeface="+mn-ea"/>
              <a:sym typeface="+mn-lt"/>
            </a:endParaRPr>
          </a:p>
        </p:txBody>
      </p:sp>
      <p:sp>
        <p:nvSpPr>
          <p:cNvPr id="34" name="椭圆 33"/>
          <p:cNvSpPr/>
          <p:nvPr/>
        </p:nvSpPr>
        <p:spPr>
          <a:xfrm>
            <a:off x="9270234" y="4069985"/>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28" name="MH_Others_1"/>
          <p:cNvSpPr txBox="1"/>
          <p:nvPr>
            <p:custDataLst>
              <p:tags r:id="rId2"/>
            </p:custDataLst>
          </p:nvPr>
        </p:nvSpPr>
        <p:spPr>
          <a:xfrm>
            <a:off x="4222982" y="1495625"/>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CO</a:t>
            </a:r>
            <a:r>
              <a:rPr lang="en-US" altLang="zh-CN" sz="4400" b="1" dirty="0">
                <a:solidFill>
                  <a:srgbClr val="6C92C0"/>
                </a:solidFill>
                <a:effectLst>
                  <a:outerShdw blurRad="38100" dist="38100" dir="2700000" algn="tl">
                    <a:srgbClr val="000000">
                      <a:alpha val="43137"/>
                    </a:srgbClr>
                  </a:outerShdw>
                </a:effectLst>
                <a:cs typeface="+mn-ea"/>
                <a:sym typeface="+mn-lt"/>
              </a:rPr>
              <a:t>NTENTS</a:t>
            </a:r>
            <a:endParaRPr lang="zh-CN" altLang="en-US" sz="4400" b="1" dirty="0">
              <a:solidFill>
                <a:srgbClr val="6C92C0"/>
              </a:solidFill>
              <a:effectLst>
                <a:outerShdw blurRad="38100" dist="38100" dir="2700000" algn="tl">
                  <a:srgbClr val="000000">
                    <a:alpha val="43137"/>
                  </a:srgbClr>
                </a:outerShdw>
              </a:effectLst>
              <a:cs typeface="+mn-ea"/>
              <a:sym typeface="+mn-lt"/>
            </a:endParaRPr>
          </a:p>
        </p:txBody>
      </p:sp>
      <p:pic>
        <p:nvPicPr>
          <p:cNvPr id="3" name="图形 2" descr="列表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7329" y="304139"/>
            <a:ext cx="914400" cy="914400"/>
          </a:xfrm>
          <a:prstGeom prst="rect">
            <a:avLst/>
          </a:prstGeom>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3" name="矩形 62"/>
          <p:cNvSpPr/>
          <p:nvPr/>
        </p:nvSpPr>
        <p:spPr>
          <a:xfrm>
            <a:off x="1139865" y="533051"/>
            <a:ext cx="1364476" cy="400110"/>
          </a:xfrm>
          <a:prstGeom prst="rect">
            <a:avLst/>
          </a:prstGeom>
        </p:spPr>
        <p:txBody>
          <a:bodyPr wrap="none">
            <a:spAutoFit/>
          </a:bodyPr>
          <a:lstStyle/>
          <a:p>
            <a:r>
              <a:rPr lang="zh-CN" altLang="en-US" sz="2000" spc="300" dirty="0">
                <a:solidFill>
                  <a:schemeClr val="tx2"/>
                </a:solidFill>
                <a:cs typeface="+mn-ea"/>
                <a:sym typeface="+mn-lt"/>
              </a:rPr>
              <a:t>开发历程</a:t>
            </a:r>
            <a:endParaRPr lang="zh-CN" altLang="en-US" sz="2000" spc="300" dirty="0">
              <a:solidFill>
                <a:schemeClr val="tx2"/>
              </a:solidFill>
              <a:cs typeface="+mn-ea"/>
              <a:sym typeface="+mn-lt"/>
            </a:endParaRPr>
          </a:p>
        </p:txBody>
      </p:sp>
      <p:grpSp>
        <p:nvGrpSpPr>
          <p:cNvPr id="65" name="组合 64"/>
          <p:cNvGrpSpPr/>
          <p:nvPr/>
        </p:nvGrpSpPr>
        <p:grpSpPr>
          <a:xfrm rot="10800000">
            <a:off x="0" y="304408"/>
            <a:ext cx="1010103" cy="857396"/>
            <a:chOff x="-39567" y="0"/>
            <a:chExt cx="1677745" cy="1424104"/>
          </a:xfrm>
        </p:grpSpPr>
        <p:sp>
          <p:nvSpPr>
            <p:cNvPr id="6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6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38" name="组合 37"/>
          <p:cNvGrpSpPr/>
          <p:nvPr/>
        </p:nvGrpSpPr>
        <p:grpSpPr>
          <a:xfrm>
            <a:off x="2324999" y="2648078"/>
            <a:ext cx="1644651" cy="1643062"/>
            <a:chOff x="2324999" y="2648078"/>
            <a:chExt cx="1644651" cy="1643062"/>
          </a:xfrm>
        </p:grpSpPr>
        <p:sp>
          <p:nvSpPr>
            <p:cNvPr id="2" name="圆角矩形 12"/>
            <p:cNvSpPr>
              <a:spLocks noChangeArrowheads="1"/>
            </p:cNvSpPr>
            <p:nvPr/>
          </p:nvSpPr>
          <p:spPr bwMode="auto">
            <a:xfrm rot="2700000">
              <a:off x="2325794" y="2647283"/>
              <a:ext cx="1643062" cy="1644651"/>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6612" y="2977747"/>
              <a:ext cx="721426" cy="721426"/>
            </a:xfrm>
            <a:prstGeom prst="rect">
              <a:avLst/>
            </a:prstGeom>
          </p:spPr>
        </p:pic>
        <p:sp>
          <p:nvSpPr>
            <p:cNvPr id="34" name="文本框 46"/>
            <p:cNvSpPr>
              <a:spLocks noChangeArrowheads="1"/>
            </p:cNvSpPr>
            <p:nvPr/>
          </p:nvSpPr>
          <p:spPr bwMode="auto">
            <a:xfrm>
              <a:off x="2567179" y="3704607"/>
              <a:ext cx="1220889"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2B9939"/>
                  </a:solidFill>
                  <a:effectLst/>
                  <a:uLnTx/>
                  <a:uFillTx/>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rPr>
                <a:t>uni-App</a:t>
              </a:r>
              <a:endParaRPr kumimoji="0" lang="zh-CN" altLang="en-US" sz="1800" b="1" i="0" u="none" strike="noStrike" kern="1200" cap="none" spc="0" normalizeH="0" baseline="0" noProof="0" dirty="0">
                <a:ln>
                  <a:noFill/>
                </a:ln>
                <a:solidFill>
                  <a:srgbClr val="2B9939"/>
                </a:solidFill>
                <a:effectLst/>
                <a:uLnTx/>
                <a:uFillTx/>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endParaRPr>
            </a:p>
          </p:txBody>
        </p:sp>
      </p:grpSp>
      <p:grpSp>
        <p:nvGrpSpPr>
          <p:cNvPr id="3" name="组合 2"/>
          <p:cNvGrpSpPr/>
          <p:nvPr/>
        </p:nvGrpSpPr>
        <p:grpSpPr>
          <a:xfrm>
            <a:off x="-5183837" y="1615442"/>
            <a:ext cx="4718003" cy="2126903"/>
            <a:chOff x="441825" y="1807045"/>
            <a:chExt cx="4718003" cy="2126903"/>
          </a:xfrm>
        </p:grpSpPr>
        <p:sp>
          <p:nvSpPr>
            <p:cNvPr id="4" name="圆角矩形 13"/>
            <p:cNvSpPr>
              <a:spLocks noChangeArrowheads="1"/>
            </p:cNvSpPr>
            <p:nvPr/>
          </p:nvSpPr>
          <p:spPr bwMode="auto">
            <a:xfrm rot="18900000">
              <a:off x="3515177" y="2290885"/>
              <a:ext cx="1644651" cy="1643063"/>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nvGrpSpPr>
            <p:cNvPr id="22" name="Group 20"/>
            <p:cNvGrpSpPr/>
            <p:nvPr/>
          </p:nvGrpSpPr>
          <p:grpSpPr bwMode="auto">
            <a:xfrm flipH="1" flipV="1">
              <a:off x="638651" y="2098286"/>
              <a:ext cx="3016251" cy="511799"/>
              <a:chOff x="0" y="0"/>
              <a:chExt cx="3346317" cy="574142"/>
            </a:xfrm>
          </p:grpSpPr>
          <p:grpSp>
            <p:nvGrpSpPr>
              <p:cNvPr id="24" name="Group 21"/>
              <p:cNvGrpSpPr/>
              <p:nvPr/>
            </p:nvGrpSpPr>
            <p:grpSpPr bwMode="auto">
              <a:xfrm flipV="1">
                <a:off x="0" y="0"/>
                <a:ext cx="3212048" cy="466873"/>
                <a:chOff x="0" y="0"/>
                <a:chExt cx="3212048" cy="466873"/>
              </a:xfrm>
            </p:grpSpPr>
            <p:sp>
              <p:nvSpPr>
                <p:cNvPr id="26" name="直接连接符 37"/>
                <p:cNvSpPr>
                  <a:spLocks noChangeShapeType="1"/>
                </p:cNvSpPr>
                <p:nvPr/>
              </p:nvSpPr>
              <p:spPr bwMode="auto">
                <a:xfrm flipV="1">
                  <a:off x="380423" y="-72"/>
                  <a:ext cx="2832041" cy="0"/>
                </a:xfrm>
                <a:prstGeom prst="line">
                  <a:avLst/>
                </a:prstGeom>
                <a:noFill/>
                <a:ln w="12700">
                  <a:solidFill>
                    <a:schemeClr val="accent2"/>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27" name="直接连接符 38"/>
                <p:cNvSpPr>
                  <a:spLocks noChangeShapeType="1"/>
                </p:cNvSpPr>
                <p:nvPr/>
              </p:nvSpPr>
              <p:spPr bwMode="auto">
                <a:xfrm flipV="1">
                  <a:off x="0" y="-72"/>
                  <a:ext cx="380423" cy="466945"/>
                </a:xfrm>
                <a:prstGeom prst="line">
                  <a:avLst/>
                </a:prstGeom>
                <a:noFill/>
                <a:ln w="12700">
                  <a:solidFill>
                    <a:schemeClr val="accent2"/>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25" name="椭圆 36"/>
              <p:cNvSpPr>
                <a:spLocks noChangeArrowheads="1"/>
              </p:cNvSpPr>
              <p:nvPr/>
            </p:nvSpPr>
            <p:spPr bwMode="auto">
              <a:xfrm>
                <a:off x="3131448" y="359747"/>
                <a:ext cx="214869" cy="214395"/>
              </a:xfrm>
              <a:prstGeom prst="ellipse">
                <a:avLst/>
              </a:prstGeom>
              <a:solidFill>
                <a:schemeClr val="accent2"/>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28" name="文本框 45"/>
            <p:cNvSpPr>
              <a:spLocks noChangeArrowheads="1"/>
            </p:cNvSpPr>
            <p:nvPr/>
          </p:nvSpPr>
          <p:spPr bwMode="auto">
            <a:xfrm>
              <a:off x="990621" y="1807045"/>
              <a:ext cx="2184266"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defRPr/>
              </a:pP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采用</a:t>
              </a:r>
              <a:r>
                <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vue3</a:t>
              </a: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前端框架</a:t>
              </a:r>
              <a:endParaRPr kumimoji="0" lang="zh-CN" altLang="en-US" sz="1800" b="1" i="0" u="none" strike="noStrike" kern="1200" cap="none" spc="0" normalizeH="0" baseline="0" noProof="0" dirty="0">
                <a:ln>
                  <a:noFill/>
                </a:ln>
                <a:solidFill>
                  <a:schemeClr val="tx1">
                    <a:lumMod val="75000"/>
                    <a:lumOff val="25000"/>
                  </a:scheme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32" name="矩形 31" descr="e7d195523061f1c0dc554706afe4c72a60a25314cbaece805811E654B44695D34D35691164BB3D154CCFD5D798F6FEAD99EAA8F1ADC3D4AFA5BC9ED0BB3A4B45073A038AC38E89AB54D31AA59602B9F12209B776749A2CCA36AD07C888D793A35F9D491ED1216934BB3A67970262DCEF660A8C3A8D1E7FE509DD9C96939D9FB9CDC0D2D415A58769"/>
            <p:cNvSpPr/>
            <p:nvPr/>
          </p:nvSpPr>
          <p:spPr>
            <a:xfrm>
              <a:off x="441825" y="2318048"/>
              <a:ext cx="3051544" cy="953723"/>
            </a:xfrm>
            <a:prstGeom prst="rect">
              <a:avLst/>
            </a:prstGeom>
          </p:spPr>
          <p:txBody>
            <a:bodyPr wrap="square">
              <a:spAutoFit/>
            </a:bodyPr>
            <a:lstStyle/>
            <a:p>
              <a:pPr lvl="0" defTabSz="457200">
                <a:lnSpc>
                  <a:spcPct val="120000"/>
                </a:lnSpc>
                <a:defRPr/>
              </a:pP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是一个适用场景丰富的 </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Web </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前端框架基于标准 </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HTML</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CSS </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和 </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JavaScript </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构建</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思源黑体 Light" panose="020B0300000000000000" pitchFamily="34" charset="-122"/>
                <a:ea typeface="思源黑体 Light" panose="020B0300000000000000" pitchFamily="34" charset="-122"/>
                <a:cs typeface="Segoe UI" panose="020B0502040204020203" pitchFamily="34" charset="0"/>
                <a:sym typeface="思源黑体 Light" panose="020B0300000000000000" pitchFamily="34" charset="-122"/>
              </a:endParaRPr>
            </a:p>
          </p:txBody>
        </p:sp>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7793" y="2492419"/>
              <a:ext cx="1002985" cy="1002985"/>
            </a:xfrm>
            <a:prstGeom prst="rect">
              <a:avLst/>
            </a:prstGeom>
          </p:spPr>
        </p:pic>
        <p:sp>
          <p:nvSpPr>
            <p:cNvPr id="36" name="文本框 46"/>
            <p:cNvSpPr>
              <a:spLocks noChangeArrowheads="1"/>
            </p:cNvSpPr>
            <p:nvPr/>
          </p:nvSpPr>
          <p:spPr bwMode="auto">
            <a:xfrm>
              <a:off x="3939475" y="3344984"/>
              <a:ext cx="878052"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34495E"/>
                  </a:solidFill>
                  <a:effectLst/>
                  <a:uLnTx/>
                  <a:uFillTx/>
                  <a:latin typeface="Yu Gothic UI" panose="020B0500000000000000" pitchFamily="34" charset="-128"/>
                  <a:ea typeface="Yu Gothic UI" panose="020B0500000000000000" pitchFamily="34" charset="-128"/>
                  <a:cs typeface="阿里巴巴普惠体 3.0 95 ExtraBold" panose="00020600040101010101" pitchFamily="18" charset="-122"/>
                  <a:sym typeface="思源黑体 Light" panose="020B0300000000000000" pitchFamily="34" charset="-122"/>
                </a:rPr>
                <a:t>Vue.js</a:t>
              </a:r>
              <a:endParaRPr kumimoji="0" lang="zh-CN" altLang="en-US" sz="1800" b="1" i="0" u="none" strike="noStrike" kern="1200" cap="none" spc="0" normalizeH="0" baseline="0" noProof="0" dirty="0">
                <a:ln>
                  <a:noFill/>
                </a:ln>
                <a:solidFill>
                  <a:srgbClr val="34495E"/>
                </a:solidFill>
                <a:effectLst/>
                <a:uLnTx/>
                <a:uFillTx/>
                <a:latin typeface="Yu Gothic UI" panose="020B0500000000000000" pitchFamily="34" charset="-128"/>
                <a:ea typeface="Yu Gothic UI" panose="020B0500000000000000" pitchFamily="34" charset="-128"/>
                <a:cs typeface="阿里巴巴普惠体 3.0 95 ExtraBold" panose="00020600040101010101" pitchFamily="18" charset="-122"/>
                <a:sym typeface="思源黑体 Light" panose="020B0300000000000000" pitchFamily="34" charset="-122"/>
              </a:endParaRPr>
            </a:p>
          </p:txBody>
        </p:sp>
      </p:grpSp>
      <p:grpSp>
        <p:nvGrpSpPr>
          <p:cNvPr id="15" name="组合 14"/>
          <p:cNvGrpSpPr/>
          <p:nvPr/>
        </p:nvGrpSpPr>
        <p:grpSpPr>
          <a:xfrm>
            <a:off x="6470650" y="-2443110"/>
            <a:ext cx="5721350" cy="1751356"/>
            <a:chOff x="6067879" y="304408"/>
            <a:chExt cx="5721350" cy="1751356"/>
          </a:xfrm>
        </p:grpSpPr>
        <p:grpSp>
          <p:nvGrpSpPr>
            <p:cNvPr id="9" name="Group 10"/>
            <p:cNvGrpSpPr/>
            <p:nvPr/>
          </p:nvGrpSpPr>
          <p:grpSpPr bwMode="auto">
            <a:xfrm>
              <a:off x="6067879" y="601787"/>
              <a:ext cx="3071813" cy="493713"/>
              <a:chOff x="0" y="0"/>
              <a:chExt cx="3434937" cy="574156"/>
            </a:xfrm>
          </p:grpSpPr>
          <p:grpSp>
            <p:nvGrpSpPr>
              <p:cNvPr id="10" name="Group 11"/>
              <p:cNvGrpSpPr/>
              <p:nvPr/>
            </p:nvGrpSpPr>
            <p:grpSpPr bwMode="auto">
              <a:xfrm>
                <a:off x="0" y="107283"/>
                <a:ext cx="3212517" cy="466873"/>
                <a:chOff x="0" y="0"/>
                <a:chExt cx="3212517" cy="466873"/>
              </a:xfrm>
            </p:grpSpPr>
            <p:sp>
              <p:nvSpPr>
                <p:cNvPr id="13" name="直接连接符 20"/>
                <p:cNvSpPr>
                  <a:spLocks noChangeShapeType="1"/>
                </p:cNvSpPr>
                <p:nvPr/>
              </p:nvSpPr>
              <p:spPr bwMode="auto">
                <a:xfrm flipV="1">
                  <a:off x="381660" y="-206"/>
                  <a:ext cx="2831381" cy="0"/>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14" name="直接连接符 26"/>
                <p:cNvSpPr>
                  <a:spLocks noChangeShapeType="1"/>
                </p:cNvSpPr>
                <p:nvPr/>
              </p:nvSpPr>
              <p:spPr bwMode="auto">
                <a:xfrm flipV="1">
                  <a:off x="0" y="-206"/>
                  <a:ext cx="381660" cy="467079"/>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12" name="椭圆 27"/>
              <p:cNvSpPr>
                <a:spLocks noChangeArrowheads="1"/>
              </p:cNvSpPr>
              <p:nvPr/>
            </p:nvSpPr>
            <p:spPr bwMode="auto">
              <a:xfrm>
                <a:off x="3220142" y="0"/>
                <a:ext cx="214795" cy="214154"/>
              </a:xfrm>
              <a:prstGeom prst="ellipse">
                <a:avLst/>
              </a:prstGeom>
              <a:solidFill>
                <a:schemeClr val="accent1"/>
              </a:solidFill>
              <a:ln w="12700">
                <a:solidFill>
                  <a:schemeClr val="accent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30" name="矩形 29" descr="e7d195523061f1c0dc554706afe4c72a60a25314cbaece805811E654B44695D34D35691164BB3D154CCFD5D798F6FEAD99EAA8F1ADC3D4AFA5BC9ED0BB3A4B45073A038AC38E89AB54D31AA59602B9F12209B776749A2CCA36AD07C888D793A35F9D491ED1216934BB3A67970262DCEF660A8C3A8D1E7FE509DD9C96939D9FB9CDC0D2D415A58769"/>
            <p:cNvSpPr/>
            <p:nvPr/>
          </p:nvSpPr>
          <p:spPr>
            <a:xfrm>
              <a:off x="7022361" y="806576"/>
              <a:ext cx="4766868" cy="1249188"/>
            </a:xfrm>
            <a:prstGeom prst="rect">
              <a:avLst/>
            </a:prstGeom>
          </p:spPr>
          <p:txBody>
            <a:bodyPr wrap="square">
              <a:spAutoFit/>
            </a:bodyPr>
            <a:lstStyle/>
            <a:p>
              <a:pPr lvl="0" defTabSz="457200">
                <a:lnSpc>
                  <a:spcPct val="120000"/>
                </a:lnSpc>
                <a:defRPr/>
              </a:pP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uni-app</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是一套基于</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的开发框架，可以实现一套代码、多端运行。并且提供了丰富的</a:t>
              </a: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API,</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如代替</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Axios</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等网络请求库的</a:t>
              </a: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uni.request, </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uni.uploadFile</a:t>
              </a: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代替</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vue.router</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的</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uni.navigateTo</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等等</a:t>
              </a:r>
              <a:endPar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37" name="文本框 45"/>
            <p:cNvSpPr>
              <a:spLocks noChangeArrowheads="1"/>
            </p:cNvSpPr>
            <p:nvPr/>
          </p:nvSpPr>
          <p:spPr bwMode="auto">
            <a:xfrm>
              <a:off x="7301172" y="304408"/>
              <a:ext cx="1981395"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defRPr/>
              </a:pPr>
              <a:r>
                <a:rPr lang="en-US" altLang="zh-CN" sz="1800" b="1" dirty="0" err="1">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uniApp</a:t>
              </a: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项目</a:t>
              </a:r>
              <a:endParaRPr kumimoji="0" lang="zh-CN" altLang="en-US" sz="1800" b="1" i="0" u="none" strike="noStrike" kern="1200" cap="none" spc="0" normalizeH="0" baseline="0" noProof="0" dirty="0">
                <a:ln>
                  <a:noFill/>
                </a:ln>
                <a:solidFill>
                  <a:schemeClr val="tx1">
                    <a:lumMod val="75000"/>
                    <a:lumOff val="25000"/>
                  </a:scheme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grpSp>
        <p:nvGrpSpPr>
          <p:cNvPr id="7" name="组合 6"/>
          <p:cNvGrpSpPr/>
          <p:nvPr/>
        </p:nvGrpSpPr>
        <p:grpSpPr>
          <a:xfrm>
            <a:off x="13681080" y="2058610"/>
            <a:ext cx="5943827" cy="3295668"/>
            <a:chOff x="6088516" y="2290885"/>
            <a:chExt cx="5943827" cy="3295668"/>
          </a:xfrm>
        </p:grpSpPr>
        <p:sp>
          <p:nvSpPr>
            <p:cNvPr id="8" name="圆角矩形 14"/>
            <p:cNvSpPr>
              <a:spLocks noChangeArrowheads="1"/>
            </p:cNvSpPr>
            <p:nvPr/>
          </p:nvSpPr>
          <p:spPr bwMode="auto">
            <a:xfrm rot="18900000">
              <a:off x="6088516" y="2290885"/>
              <a:ext cx="1643063" cy="1643063"/>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nvGrpSpPr>
            <p:cNvPr id="16" name="Group 15"/>
            <p:cNvGrpSpPr/>
            <p:nvPr/>
          </p:nvGrpSpPr>
          <p:grpSpPr bwMode="auto">
            <a:xfrm>
              <a:off x="7690304" y="3500560"/>
              <a:ext cx="3071813" cy="527050"/>
              <a:chOff x="0" y="0"/>
              <a:chExt cx="3346317" cy="574142"/>
            </a:xfrm>
          </p:grpSpPr>
          <p:grpSp>
            <p:nvGrpSpPr>
              <p:cNvPr id="17" name="Group 16"/>
              <p:cNvGrpSpPr/>
              <p:nvPr/>
            </p:nvGrpSpPr>
            <p:grpSpPr bwMode="auto">
              <a:xfrm flipV="1">
                <a:off x="0" y="0"/>
                <a:ext cx="3212048" cy="466873"/>
                <a:chOff x="0" y="0"/>
                <a:chExt cx="3212048" cy="466873"/>
              </a:xfrm>
            </p:grpSpPr>
            <p:sp>
              <p:nvSpPr>
                <p:cNvPr id="20" name="直接连接符 30"/>
                <p:cNvSpPr>
                  <a:spLocks noChangeShapeType="1"/>
                </p:cNvSpPr>
                <p:nvPr/>
              </p:nvSpPr>
              <p:spPr bwMode="auto">
                <a:xfrm flipV="1">
                  <a:off x="380460" y="-50"/>
                  <a:ext cx="2830967" cy="0"/>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21" name="直接连接符 31"/>
                <p:cNvSpPr>
                  <a:spLocks noChangeShapeType="1"/>
                </p:cNvSpPr>
                <p:nvPr/>
              </p:nvSpPr>
              <p:spPr bwMode="auto">
                <a:xfrm flipV="1">
                  <a:off x="0" y="-50"/>
                  <a:ext cx="380460" cy="466923"/>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18" name="椭圆 32"/>
              <p:cNvSpPr>
                <a:spLocks noChangeArrowheads="1"/>
              </p:cNvSpPr>
              <p:nvPr/>
            </p:nvSpPr>
            <p:spPr bwMode="auto">
              <a:xfrm>
                <a:off x="3131876" y="359703"/>
                <a:ext cx="214441" cy="214439"/>
              </a:xfrm>
              <a:prstGeom prst="ellipse">
                <a:avLst/>
              </a:prstGeom>
              <a:solidFill>
                <a:schemeClr val="bg1"/>
              </a:solidFill>
              <a:ln w="12700">
                <a:solidFill>
                  <a:schemeClr val="accent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29" name="文本框 47"/>
            <p:cNvSpPr>
              <a:spLocks noChangeArrowheads="1"/>
            </p:cNvSpPr>
            <p:nvPr/>
          </p:nvSpPr>
          <p:spPr bwMode="auto">
            <a:xfrm>
              <a:off x="8401503" y="3545011"/>
              <a:ext cx="2323643"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lvl="0" defTabSz="457200">
                <a:lnSpc>
                  <a:spcPct val="100000"/>
                </a:lnSpc>
                <a:spcBef>
                  <a:spcPct val="0"/>
                </a:spcBef>
                <a:buNone/>
                <a:defRPr/>
              </a:pPr>
              <a:r>
                <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TypeScript</a:t>
              </a:r>
              <a:endPar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31" name="矩形 30" descr="e7d195523061f1c0dc554706afe4c72a60a25314cbaece805811E654B44695D34D35691164BB3D154CCFD5D798F6FEAD99EAA8F1ADC3D4AFA5BC9ED0BB3A4B45073A038AC38E89AB54D31AA59602B9F12209B776749A2CCA36AD07C888D793A35F9D491ED1216934BB3A67970262DCEF660A8C3A8D1E7FE509DD9C96939D9FB9CDC0D2D415A58769"/>
            <p:cNvSpPr/>
            <p:nvPr/>
          </p:nvSpPr>
          <p:spPr>
            <a:xfrm>
              <a:off x="8071868" y="4041899"/>
              <a:ext cx="3960475" cy="1544654"/>
            </a:xfrm>
            <a:prstGeom prst="rect">
              <a:avLst/>
            </a:prstGeom>
          </p:spPr>
          <p:txBody>
            <a:bodyPr wrap="square">
              <a:spAutoFit/>
            </a:bodyPr>
            <a:lstStyle/>
            <a:p>
              <a:pPr lvl="0" defTabSz="457200">
                <a:lnSpc>
                  <a:spcPct val="120000"/>
                </a:lnSpc>
                <a:defRPr/>
              </a:pP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TypeScript</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是在 </a:t>
              </a: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JavaScript</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的基础上增加了静态类型、类和接口等特性，从而将其提升为一个功能更为丰富的开发平台。通过引入静态类型检查和其他新功能，使开发更加稳定、可维护和高效</a:t>
              </a:r>
              <a:endParaRPr kumimoji="0" lang="en-US" altLang="zh-CN" sz="1600" b="0" i="0" u="none" strike="noStrike" kern="1200" cap="none" spc="0" normalizeH="0" baseline="0" noProof="0" dirty="0">
                <a:ln>
                  <a:noFill/>
                </a:ln>
                <a:solidFill>
                  <a:schemeClr val="bg2">
                    <a:lumMod val="25000"/>
                  </a:schemeClr>
                </a:solidFill>
                <a:effectLst/>
                <a:uLnTx/>
                <a:uFillTx/>
                <a:latin typeface="思源黑体 Light" panose="020B0300000000000000" pitchFamily="34" charset="-122"/>
                <a:ea typeface="思源黑体 Light" panose="020B0300000000000000" pitchFamily="34" charset="-122"/>
                <a:cs typeface="Segoe UI" panose="020B0502040204020203" pitchFamily="34" charset="0"/>
                <a:sym typeface="思源黑体 Light" panose="020B0300000000000000" pitchFamily="34" charset="-122"/>
              </a:endParaRPr>
            </a:p>
          </p:txBody>
        </p:sp>
        <p:sp>
          <p:nvSpPr>
            <p:cNvPr id="39" name="文本框 46"/>
            <p:cNvSpPr>
              <a:spLocks noChangeArrowheads="1"/>
            </p:cNvSpPr>
            <p:nvPr/>
          </p:nvSpPr>
          <p:spPr bwMode="auto">
            <a:xfrm>
              <a:off x="6240165" y="3332552"/>
              <a:ext cx="1382021"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lvl="0" algn="ctr" defTabSz="457200">
                <a:lnSpc>
                  <a:spcPct val="100000"/>
                </a:lnSpc>
                <a:spcBef>
                  <a:spcPct val="0"/>
                </a:spcBef>
                <a:buNone/>
                <a:defRPr/>
              </a:pPr>
              <a:r>
                <a:rPr lang="en-US" altLang="zh-CN" sz="1800" b="1" dirty="0">
                  <a:solidFill>
                    <a:srgbClr val="1296DB"/>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rPr>
                <a:t>TypeScript</a:t>
              </a:r>
              <a:endParaRPr kumimoji="0" lang="zh-CN" altLang="en-US" sz="1800" b="1" i="0" u="none" strike="noStrike" kern="1200" cap="none" spc="0" normalizeH="0" baseline="0" noProof="0" dirty="0">
                <a:ln>
                  <a:noFill/>
                </a:ln>
                <a:solidFill>
                  <a:srgbClr val="1296DB"/>
                </a:solidFill>
                <a:effectLst/>
                <a:uLnTx/>
                <a:uFillTx/>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3436" y="2558557"/>
              <a:ext cx="778035" cy="778035"/>
            </a:xfrm>
            <a:prstGeom prst="rect">
              <a:avLst/>
            </a:prstGeom>
          </p:spPr>
        </p:pic>
      </p:grpSp>
      <p:grpSp>
        <p:nvGrpSpPr>
          <p:cNvPr id="6" name="组合 5"/>
          <p:cNvGrpSpPr/>
          <p:nvPr/>
        </p:nvGrpSpPr>
        <p:grpSpPr>
          <a:xfrm>
            <a:off x="1822103" y="8187899"/>
            <a:ext cx="5011370" cy="2927819"/>
            <a:chOff x="1441428" y="3568688"/>
            <a:chExt cx="5011370" cy="2927819"/>
          </a:xfrm>
        </p:grpSpPr>
        <p:sp>
          <p:nvSpPr>
            <p:cNvPr id="40" name="圆角矩形 12"/>
            <p:cNvSpPr>
              <a:spLocks noChangeArrowheads="1"/>
            </p:cNvSpPr>
            <p:nvPr/>
          </p:nvSpPr>
          <p:spPr bwMode="auto">
            <a:xfrm rot="2700000">
              <a:off x="4808942" y="3567893"/>
              <a:ext cx="1643062" cy="1644651"/>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pic>
          <p:nvPicPr>
            <p:cNvPr id="44" name="图片 43"/>
            <p:cNvPicPr>
              <a:picLocks noChangeAspect="1"/>
            </p:cNvPicPr>
            <p:nvPr/>
          </p:nvPicPr>
          <p:blipFill>
            <a:blip r:embed="rId5"/>
            <a:stretch>
              <a:fillRect/>
            </a:stretch>
          </p:blipFill>
          <p:spPr>
            <a:xfrm>
              <a:off x="5317872" y="3571346"/>
              <a:ext cx="705134" cy="1049502"/>
            </a:xfrm>
            <a:prstGeom prst="rect">
              <a:avLst/>
            </a:prstGeom>
          </p:spPr>
        </p:pic>
        <p:sp>
          <p:nvSpPr>
            <p:cNvPr id="45" name="文本框 46"/>
            <p:cNvSpPr>
              <a:spLocks noChangeArrowheads="1"/>
            </p:cNvSpPr>
            <p:nvPr/>
          </p:nvSpPr>
          <p:spPr bwMode="auto">
            <a:xfrm>
              <a:off x="5184352" y="4625155"/>
              <a:ext cx="878052"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34495E"/>
                  </a:solidFill>
                  <a:effectLst/>
                  <a:uLnTx/>
                  <a:uFillTx/>
                  <a:latin typeface="Yu Gothic UI" panose="020B0500000000000000" pitchFamily="34" charset="-128"/>
                  <a:ea typeface="Yu Gothic UI" panose="020B0500000000000000" pitchFamily="34" charset="-128"/>
                  <a:cs typeface="阿里巴巴普惠体 3.0 95 ExtraBold" panose="00020600040101010101" pitchFamily="18" charset="-122"/>
                  <a:sym typeface="思源黑体 Light" panose="020B0300000000000000" pitchFamily="34" charset="-122"/>
                </a:rPr>
                <a:t>Pinia</a:t>
              </a:r>
              <a:endParaRPr kumimoji="0" lang="zh-CN" altLang="en-US" sz="1800" b="1" i="0" u="none" strike="noStrike" kern="1200" cap="none" spc="0" normalizeH="0" baseline="0" noProof="0" dirty="0">
                <a:ln>
                  <a:noFill/>
                </a:ln>
                <a:solidFill>
                  <a:srgbClr val="34495E"/>
                </a:solidFill>
                <a:effectLst/>
                <a:uLnTx/>
                <a:uFillTx/>
                <a:latin typeface="Yu Gothic UI" panose="020B0500000000000000" pitchFamily="34" charset="-128"/>
                <a:ea typeface="Yu Gothic UI" panose="020B0500000000000000" pitchFamily="34" charset="-128"/>
                <a:cs typeface="阿里巴巴普惠体 3.0 95 ExtraBold" panose="00020600040101010101" pitchFamily="18" charset="-122"/>
                <a:sym typeface="思源黑体 Light" panose="020B0300000000000000" pitchFamily="34" charset="-122"/>
              </a:endParaRPr>
            </a:p>
          </p:txBody>
        </p:sp>
        <p:grpSp>
          <p:nvGrpSpPr>
            <p:cNvPr id="46" name="Group 15"/>
            <p:cNvGrpSpPr/>
            <p:nvPr/>
          </p:nvGrpSpPr>
          <p:grpSpPr bwMode="auto">
            <a:xfrm flipH="1">
              <a:off x="1731069" y="4728381"/>
              <a:ext cx="3021814" cy="527050"/>
              <a:chOff x="0" y="0"/>
              <a:chExt cx="3346317" cy="574142"/>
            </a:xfrm>
          </p:grpSpPr>
          <p:grpSp>
            <p:nvGrpSpPr>
              <p:cNvPr id="47" name="Group 16"/>
              <p:cNvGrpSpPr/>
              <p:nvPr/>
            </p:nvGrpSpPr>
            <p:grpSpPr bwMode="auto">
              <a:xfrm flipV="1">
                <a:off x="0" y="0"/>
                <a:ext cx="3212048" cy="466873"/>
                <a:chOff x="0" y="0"/>
                <a:chExt cx="3212048" cy="466873"/>
              </a:xfrm>
            </p:grpSpPr>
            <p:sp>
              <p:nvSpPr>
                <p:cNvPr id="49" name="直接连接符 30"/>
                <p:cNvSpPr>
                  <a:spLocks noChangeShapeType="1"/>
                </p:cNvSpPr>
                <p:nvPr/>
              </p:nvSpPr>
              <p:spPr bwMode="auto">
                <a:xfrm flipV="1">
                  <a:off x="380460" y="-50"/>
                  <a:ext cx="2830967" cy="0"/>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50" name="直接连接符 31"/>
                <p:cNvSpPr>
                  <a:spLocks noChangeShapeType="1"/>
                </p:cNvSpPr>
                <p:nvPr/>
              </p:nvSpPr>
              <p:spPr bwMode="auto">
                <a:xfrm flipV="1">
                  <a:off x="0" y="-50"/>
                  <a:ext cx="380460" cy="466923"/>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48" name="椭圆 32"/>
              <p:cNvSpPr>
                <a:spLocks noChangeArrowheads="1"/>
              </p:cNvSpPr>
              <p:nvPr/>
            </p:nvSpPr>
            <p:spPr bwMode="auto">
              <a:xfrm>
                <a:off x="3131876" y="359703"/>
                <a:ext cx="214441" cy="214439"/>
              </a:xfrm>
              <a:prstGeom prst="ellipse">
                <a:avLst/>
              </a:prstGeom>
              <a:solidFill>
                <a:schemeClr val="bg1"/>
              </a:solidFill>
              <a:ln w="12700">
                <a:solidFill>
                  <a:schemeClr val="accent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51" name="矩形 50" descr="e7d195523061f1c0dc554706afe4c72a60a25314cbaece805811E654B44695D34D35691164BB3D154CCFD5D798F6FEAD99EAA8F1ADC3D4AFA5BC9ED0BB3A4B45073A038AC38E89AB54D31AA59602B9F12209B776749A2CCA36AD07C888D793A35F9D491ED1216934BB3A67970262DCEF660A8C3A8D1E7FE509DD9C96939D9FB9CDC0D2D415A58769"/>
            <p:cNvSpPr/>
            <p:nvPr/>
          </p:nvSpPr>
          <p:spPr>
            <a:xfrm>
              <a:off x="1441428" y="5247319"/>
              <a:ext cx="4084047" cy="1249188"/>
            </a:xfrm>
            <a:prstGeom prst="rect">
              <a:avLst/>
            </a:prstGeom>
          </p:spPr>
          <p:txBody>
            <a:bodyPr wrap="square">
              <a:spAutoFit/>
            </a:bodyPr>
            <a:lstStyle/>
            <a:p>
              <a:pPr lvl="0" defTabSz="457200">
                <a:lnSpc>
                  <a:spcPct val="120000"/>
                </a:lnSpc>
                <a:defRPr/>
              </a:pP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Pinia </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是 </a:t>
              </a: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 </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的存储库，它允许跨组件</a:t>
              </a: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页面共享状态，想比</a:t>
              </a:r>
              <a:r>
                <a:rPr lang="en-US" altLang="zh-CN" sz="1600" dirty="0" err="1">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Vuex</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 </a:t>
              </a: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Pinia</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有完整的 </a:t>
              </a: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TypeScript </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支持，极其轻巧简单，使得状态管理变得更加轻松，适合于中小型应用</a:t>
              </a:r>
              <a:endParaRPr kumimoji="0" lang="en-US" altLang="zh-CN" sz="1600" b="0" i="0" u="none" strike="noStrike" kern="1200" cap="none" spc="0" normalizeH="0" baseline="0" noProof="0" dirty="0">
                <a:ln>
                  <a:noFill/>
                </a:ln>
                <a:solidFill>
                  <a:schemeClr val="bg2">
                    <a:lumMod val="25000"/>
                  </a:schemeClr>
                </a:solidFill>
                <a:effectLst/>
                <a:uLnTx/>
                <a:uFillTx/>
                <a:latin typeface="思源黑体 Light" panose="020B0300000000000000" pitchFamily="34" charset="-122"/>
                <a:ea typeface="思源黑体 Light" panose="020B0300000000000000" pitchFamily="34" charset="-122"/>
                <a:cs typeface="Segoe UI" panose="020B0502040204020203" pitchFamily="34" charset="0"/>
                <a:sym typeface="思源黑体 Light" panose="020B0300000000000000" pitchFamily="34" charset="-122"/>
              </a:endParaRPr>
            </a:p>
          </p:txBody>
        </p:sp>
        <p:sp>
          <p:nvSpPr>
            <p:cNvPr id="52" name="文本框 47"/>
            <p:cNvSpPr>
              <a:spLocks noChangeArrowheads="1"/>
            </p:cNvSpPr>
            <p:nvPr/>
          </p:nvSpPr>
          <p:spPr bwMode="auto">
            <a:xfrm>
              <a:off x="2000797" y="4787674"/>
              <a:ext cx="2323643"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lvl="0" defTabSz="457200">
                <a:lnSpc>
                  <a:spcPct val="100000"/>
                </a:lnSpc>
                <a:spcBef>
                  <a:spcPct val="0"/>
                </a:spcBef>
                <a:buNone/>
                <a:defRPr/>
              </a:pPr>
              <a:r>
                <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Pinia</a:t>
              </a: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状态管理方案</a:t>
              </a:r>
              <a:endPar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57" name="文本框 56"/>
          <p:cNvSpPr txBox="1"/>
          <p:nvPr/>
        </p:nvSpPr>
        <p:spPr>
          <a:xfrm>
            <a:off x="1010103" y="1270838"/>
            <a:ext cx="9591222" cy="390748"/>
          </a:xfrm>
          <a:prstGeom prst="rect">
            <a:avLst/>
          </a:prstGeom>
          <a:noFill/>
        </p:spPr>
        <p:txBody>
          <a:bodyPr wrap="square">
            <a:spAutoFit/>
          </a:bodyPr>
          <a:lstStyle/>
          <a:p>
            <a:pPr algn="l" fontAlgn="base">
              <a:lnSpc>
                <a:spcPts val="2025"/>
              </a:lnSpc>
              <a:spcBef>
                <a:spcPts val="1200"/>
              </a:spcBef>
              <a:spcAft>
                <a:spcPts val="450"/>
              </a:spcAft>
            </a:pPr>
            <a:r>
              <a:rPr lang="zh-CN" altLang="en-US" sz="2800" b="1" dirty="0">
                <a:solidFill>
                  <a:schemeClr val="accent2">
                    <a:lumMod val="75000"/>
                  </a:schemeClr>
                </a:solidFill>
                <a:latin typeface="-apple-system"/>
              </a:rPr>
              <a:t>移动平台</a:t>
            </a:r>
            <a:r>
              <a:rPr lang="zh-CN" altLang="en-US" sz="2800" b="1" dirty="0">
                <a:solidFill>
                  <a:schemeClr val="accent3">
                    <a:lumMod val="75000"/>
                  </a:schemeClr>
                </a:solidFill>
                <a:latin typeface="-apple-system"/>
              </a:rPr>
              <a:t>前后端分离</a:t>
            </a:r>
            <a:r>
              <a:rPr lang="zh-CN" altLang="en-US" sz="2800" b="1" dirty="0">
                <a:solidFill>
                  <a:schemeClr val="tx1">
                    <a:lumMod val="75000"/>
                    <a:lumOff val="25000"/>
                  </a:schemeClr>
                </a:solidFill>
                <a:latin typeface="-apple-system"/>
              </a:rPr>
              <a:t>项目技术栈</a:t>
            </a:r>
            <a:r>
              <a:rPr lang="en-US" altLang="zh-CN" sz="3200" b="1" dirty="0">
                <a:solidFill>
                  <a:schemeClr val="tx1">
                    <a:lumMod val="75000"/>
                    <a:lumOff val="25000"/>
                  </a:schemeClr>
                </a:solidFill>
                <a:latin typeface="-apple-system"/>
              </a:rPr>
              <a:t>----</a:t>
            </a:r>
            <a:r>
              <a:rPr lang="zh-CN" altLang="en-US" sz="3200" b="1" dirty="0">
                <a:solidFill>
                  <a:schemeClr val="accent1">
                    <a:lumMod val="75000"/>
                  </a:schemeClr>
                </a:solidFill>
                <a:latin typeface="-apple-system"/>
              </a:rPr>
              <a:t>老三样</a:t>
            </a:r>
            <a:endParaRPr lang="zh-CN" altLang="en-US" sz="3200" b="1" i="0" dirty="0">
              <a:solidFill>
                <a:schemeClr val="accent1">
                  <a:lumMod val="75000"/>
                </a:schemeClr>
              </a:solidFill>
              <a:effectLst/>
              <a:latin typeface="-apple-system"/>
            </a:endParaRPr>
          </a:p>
        </p:txBody>
      </p:sp>
      <p:sp>
        <p:nvSpPr>
          <p:cNvPr id="58" name="文本框 57"/>
          <p:cNvSpPr txBox="1"/>
          <p:nvPr/>
        </p:nvSpPr>
        <p:spPr>
          <a:xfrm>
            <a:off x="2527887" y="4774932"/>
            <a:ext cx="1299471" cy="390748"/>
          </a:xfrm>
          <a:prstGeom prst="rect">
            <a:avLst/>
          </a:prstGeom>
          <a:noFill/>
        </p:spPr>
        <p:txBody>
          <a:bodyPr wrap="square">
            <a:spAutoFit/>
          </a:bodyPr>
          <a:lstStyle/>
          <a:p>
            <a:pPr algn="ctr" fontAlgn="base">
              <a:lnSpc>
                <a:spcPts val="2025"/>
              </a:lnSpc>
              <a:spcBef>
                <a:spcPts val="1200"/>
              </a:spcBef>
              <a:spcAft>
                <a:spcPts val="450"/>
              </a:spcAft>
            </a:pPr>
            <a:r>
              <a:rPr lang="zh-CN" altLang="en-US" sz="3200" b="1" dirty="0">
                <a:solidFill>
                  <a:schemeClr val="tx1">
                    <a:lumMod val="75000"/>
                    <a:lumOff val="25000"/>
                  </a:schemeClr>
                </a:solidFill>
                <a:latin typeface="-apple-system"/>
              </a:rPr>
              <a:t>前端</a:t>
            </a:r>
            <a:endParaRPr lang="zh-CN" altLang="en-US" sz="3200" b="1" i="0" dirty="0">
              <a:solidFill>
                <a:schemeClr val="tx1">
                  <a:lumMod val="75000"/>
                  <a:lumOff val="25000"/>
                </a:schemeClr>
              </a:solidFill>
              <a:effectLst/>
              <a:latin typeface="-apple-system"/>
            </a:endParaRPr>
          </a:p>
        </p:txBody>
      </p:sp>
      <p:grpSp>
        <p:nvGrpSpPr>
          <p:cNvPr id="62" name="组合 61"/>
          <p:cNvGrpSpPr/>
          <p:nvPr/>
        </p:nvGrpSpPr>
        <p:grpSpPr>
          <a:xfrm>
            <a:off x="5351132" y="2624794"/>
            <a:ext cx="1744953" cy="2564768"/>
            <a:chOff x="5351132" y="2624794"/>
            <a:chExt cx="1744953" cy="2564768"/>
          </a:xfrm>
        </p:grpSpPr>
        <p:sp>
          <p:nvSpPr>
            <p:cNvPr id="19" name="圆角矩形 12"/>
            <p:cNvSpPr>
              <a:spLocks noChangeArrowheads="1"/>
            </p:cNvSpPr>
            <p:nvPr/>
          </p:nvSpPr>
          <p:spPr bwMode="auto">
            <a:xfrm rot="2700000">
              <a:off x="5452229" y="2675076"/>
              <a:ext cx="1643062" cy="1644651"/>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96278" y="2624794"/>
              <a:ext cx="975854" cy="975854"/>
            </a:xfrm>
            <a:prstGeom prst="rect">
              <a:avLst/>
            </a:prstGeom>
          </p:spPr>
        </p:pic>
        <p:grpSp>
          <p:nvGrpSpPr>
            <p:cNvPr id="54" name="组合 53"/>
            <p:cNvGrpSpPr/>
            <p:nvPr/>
          </p:nvGrpSpPr>
          <p:grpSpPr>
            <a:xfrm>
              <a:off x="5351132" y="3482597"/>
              <a:ext cx="1744151" cy="867290"/>
              <a:chOff x="5834172" y="3066514"/>
              <a:chExt cx="1744151" cy="867290"/>
            </a:xfrm>
          </p:grpSpPr>
          <p:sp>
            <p:nvSpPr>
              <p:cNvPr id="43" name="Rectangle 60"/>
              <p:cNvSpPr/>
              <p:nvPr/>
            </p:nvSpPr>
            <p:spPr>
              <a:xfrm>
                <a:off x="5834172" y="3066514"/>
                <a:ext cx="1533728" cy="492443"/>
              </a:xfrm>
              <a:prstGeom prst="rect">
                <a:avLst/>
              </a:prstGeom>
            </p:spPr>
            <p:txBody>
              <a:bodyPr wrap="square" lIns="0" tIns="0" rIns="0" bIns="0">
                <a:spAutoFit/>
              </a:bodyPr>
              <a:lstStyle/>
              <a:p>
                <a:pPr algn="ctr"/>
                <a:r>
                  <a:rPr lang="en-US" altLang="zh-CN" sz="3200" b="1" dirty="0">
                    <a:solidFill>
                      <a:srgbClr val="92D05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spring</a:t>
                </a:r>
                <a:endParaRPr lang="zh-CN" altLang="en-US" sz="32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53" name="文本框 52"/>
              <p:cNvSpPr txBox="1"/>
              <p:nvPr/>
            </p:nvSpPr>
            <p:spPr>
              <a:xfrm>
                <a:off x="6551185" y="3472139"/>
                <a:ext cx="1027138" cy="461665"/>
              </a:xfrm>
              <a:prstGeom prst="rect">
                <a:avLst/>
              </a:prstGeom>
              <a:noFill/>
            </p:spPr>
            <p:txBody>
              <a:bodyPr wrap="square">
                <a:spAutoFit/>
              </a:bodyPr>
              <a:lstStyle/>
              <a:p>
                <a:r>
                  <a:rPr lang="en-US" altLang="zh-CN" sz="24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boot</a:t>
                </a:r>
                <a:endParaRPr lang="zh-CN" altLang="en-US" sz="2400" dirty="0">
                  <a:solidFill>
                    <a:schemeClr val="tx1">
                      <a:lumMod val="85000"/>
                      <a:lumOff val="15000"/>
                    </a:schemeClr>
                  </a:solidFill>
                </a:endParaRPr>
              </a:p>
            </p:txBody>
          </p:sp>
        </p:grpSp>
        <p:sp>
          <p:nvSpPr>
            <p:cNvPr id="59" name="文本框 58"/>
            <p:cNvSpPr txBox="1"/>
            <p:nvPr/>
          </p:nvSpPr>
          <p:spPr>
            <a:xfrm>
              <a:off x="5624024" y="4798814"/>
              <a:ext cx="1299471" cy="390748"/>
            </a:xfrm>
            <a:prstGeom prst="rect">
              <a:avLst/>
            </a:prstGeom>
            <a:noFill/>
          </p:spPr>
          <p:txBody>
            <a:bodyPr wrap="square">
              <a:spAutoFit/>
            </a:bodyPr>
            <a:lstStyle/>
            <a:p>
              <a:pPr algn="ctr" fontAlgn="base">
                <a:lnSpc>
                  <a:spcPts val="2025"/>
                </a:lnSpc>
                <a:spcBef>
                  <a:spcPts val="1200"/>
                </a:spcBef>
                <a:spcAft>
                  <a:spcPts val="450"/>
                </a:spcAft>
              </a:pPr>
              <a:r>
                <a:rPr lang="zh-CN" altLang="en-US" sz="3200" b="1" dirty="0">
                  <a:solidFill>
                    <a:schemeClr val="tx1">
                      <a:lumMod val="75000"/>
                      <a:lumOff val="25000"/>
                    </a:schemeClr>
                  </a:solidFill>
                  <a:latin typeface="-apple-system"/>
                </a:rPr>
                <a:t>后端</a:t>
              </a:r>
              <a:endParaRPr lang="zh-CN" altLang="en-US" sz="3200" b="1" i="0" dirty="0">
                <a:solidFill>
                  <a:schemeClr val="tx1">
                    <a:lumMod val="75000"/>
                    <a:lumOff val="25000"/>
                  </a:schemeClr>
                </a:solidFill>
                <a:effectLst/>
                <a:latin typeface="-apple-system"/>
              </a:endParaRPr>
            </a:p>
          </p:txBody>
        </p:sp>
      </p:grpSp>
      <p:grpSp>
        <p:nvGrpSpPr>
          <p:cNvPr id="64" name="组合 63"/>
          <p:cNvGrpSpPr/>
          <p:nvPr/>
        </p:nvGrpSpPr>
        <p:grpSpPr>
          <a:xfrm>
            <a:off x="8660728" y="2701181"/>
            <a:ext cx="1653461" cy="2437921"/>
            <a:chOff x="8660728" y="2701181"/>
            <a:chExt cx="1653461" cy="2437921"/>
          </a:xfrm>
        </p:grpSpPr>
        <p:sp>
          <p:nvSpPr>
            <p:cNvPr id="23" name="圆角矩形 12"/>
            <p:cNvSpPr>
              <a:spLocks noChangeArrowheads="1"/>
            </p:cNvSpPr>
            <p:nvPr/>
          </p:nvSpPr>
          <p:spPr bwMode="auto">
            <a:xfrm rot="2700000">
              <a:off x="8661523" y="2700386"/>
              <a:ext cx="1643062" cy="1644651"/>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pic>
          <p:nvPicPr>
            <p:cNvPr id="55" name="图片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20888" y="2834252"/>
              <a:ext cx="1027138" cy="939098"/>
            </a:xfrm>
            <a:prstGeom prst="rect">
              <a:avLst/>
            </a:prstGeom>
            <a:effectLst>
              <a:outerShdw blurRad="63500" sx="102000" sy="102000" algn="ctr" rotWithShape="0">
                <a:prstClr val="black">
                  <a:alpha val="40000"/>
                </a:prstClr>
              </a:outerShdw>
            </a:effectLst>
          </p:spPr>
        </p:pic>
        <p:sp>
          <p:nvSpPr>
            <p:cNvPr id="56" name="Rectangle 60"/>
            <p:cNvSpPr/>
            <p:nvPr/>
          </p:nvSpPr>
          <p:spPr>
            <a:xfrm>
              <a:off x="9166506" y="3836610"/>
              <a:ext cx="850542" cy="276860"/>
            </a:xfrm>
            <a:prstGeom prst="rect">
              <a:avLst/>
            </a:prstGeom>
          </p:spPr>
          <p:txBody>
            <a:bodyPr wrap="square" lIns="0" tIns="0" rIns="0" bIns="0">
              <a:spAutoFit/>
            </a:bodyPr>
            <a:lstStyle/>
            <a:p>
              <a:r>
                <a:rPr lang="en-US" altLang="zh-CN"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My</a:t>
              </a:r>
              <a:r>
                <a:rPr lang="en-US" altLang="zh-CN" b="1" dirty="0">
                  <a:solidFill>
                    <a:srgbClr val="FFC00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SQL</a:t>
              </a:r>
              <a:endParaRPr lang="zh-CN" altLang="en-US" b="1" dirty="0">
                <a:solidFill>
                  <a:srgbClr val="FFC00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60" name="文本框 59"/>
            <p:cNvSpPr txBox="1"/>
            <p:nvPr/>
          </p:nvSpPr>
          <p:spPr>
            <a:xfrm>
              <a:off x="8710438" y="4748354"/>
              <a:ext cx="1603751" cy="390748"/>
            </a:xfrm>
            <a:prstGeom prst="rect">
              <a:avLst/>
            </a:prstGeom>
            <a:noFill/>
          </p:spPr>
          <p:txBody>
            <a:bodyPr wrap="square">
              <a:spAutoFit/>
            </a:bodyPr>
            <a:lstStyle/>
            <a:p>
              <a:pPr algn="ctr" fontAlgn="base">
                <a:lnSpc>
                  <a:spcPts val="2025"/>
                </a:lnSpc>
                <a:spcBef>
                  <a:spcPts val="1200"/>
                </a:spcBef>
                <a:spcAft>
                  <a:spcPts val="450"/>
                </a:spcAft>
              </a:pPr>
              <a:r>
                <a:rPr lang="zh-CN" altLang="en-US" sz="3200" b="1" dirty="0">
                  <a:solidFill>
                    <a:schemeClr val="tx1">
                      <a:lumMod val="75000"/>
                      <a:lumOff val="25000"/>
                    </a:schemeClr>
                  </a:solidFill>
                  <a:latin typeface="-apple-system"/>
                </a:rPr>
                <a:t>数据库</a:t>
              </a:r>
              <a:endParaRPr lang="zh-CN" altLang="en-US" sz="3200" b="1" i="0" dirty="0">
                <a:solidFill>
                  <a:schemeClr val="tx1">
                    <a:lumMod val="75000"/>
                    <a:lumOff val="25000"/>
                  </a:schemeClr>
                </a:solidFill>
                <a:effectLst/>
                <a:latin typeface="-apple-system"/>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3" name="矩形 62"/>
          <p:cNvSpPr/>
          <p:nvPr/>
        </p:nvSpPr>
        <p:spPr>
          <a:xfrm>
            <a:off x="1139865" y="533051"/>
            <a:ext cx="1364476" cy="400110"/>
          </a:xfrm>
          <a:prstGeom prst="rect">
            <a:avLst/>
          </a:prstGeom>
        </p:spPr>
        <p:txBody>
          <a:bodyPr wrap="none">
            <a:spAutoFit/>
          </a:bodyPr>
          <a:lstStyle/>
          <a:p>
            <a:r>
              <a:rPr lang="zh-CN" altLang="en-US" sz="2000" spc="300" dirty="0">
                <a:solidFill>
                  <a:schemeClr val="tx2"/>
                </a:solidFill>
                <a:cs typeface="+mn-ea"/>
                <a:sym typeface="+mn-lt"/>
              </a:rPr>
              <a:t>开发历程</a:t>
            </a:r>
            <a:endParaRPr lang="zh-CN" altLang="en-US" sz="2000" spc="300" dirty="0">
              <a:solidFill>
                <a:schemeClr val="tx2"/>
              </a:solidFill>
              <a:cs typeface="+mn-ea"/>
              <a:sym typeface="+mn-lt"/>
            </a:endParaRPr>
          </a:p>
        </p:txBody>
      </p:sp>
      <p:grpSp>
        <p:nvGrpSpPr>
          <p:cNvPr id="65" name="组合 64"/>
          <p:cNvGrpSpPr/>
          <p:nvPr/>
        </p:nvGrpSpPr>
        <p:grpSpPr>
          <a:xfrm rot="10800000">
            <a:off x="0" y="304408"/>
            <a:ext cx="1010103" cy="857396"/>
            <a:chOff x="-39567" y="0"/>
            <a:chExt cx="1677745" cy="1424104"/>
          </a:xfrm>
        </p:grpSpPr>
        <p:sp>
          <p:nvSpPr>
            <p:cNvPr id="6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6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11" name="组合 10"/>
          <p:cNvGrpSpPr/>
          <p:nvPr/>
        </p:nvGrpSpPr>
        <p:grpSpPr>
          <a:xfrm>
            <a:off x="4801052" y="1019299"/>
            <a:ext cx="1644651" cy="1643062"/>
            <a:chOff x="4801052" y="1019299"/>
            <a:chExt cx="1644651" cy="1643062"/>
          </a:xfrm>
        </p:grpSpPr>
        <p:sp>
          <p:nvSpPr>
            <p:cNvPr id="2" name="圆角矩形 12"/>
            <p:cNvSpPr>
              <a:spLocks noChangeArrowheads="1"/>
            </p:cNvSpPr>
            <p:nvPr/>
          </p:nvSpPr>
          <p:spPr bwMode="auto">
            <a:xfrm rot="2700000">
              <a:off x="4801847" y="1018504"/>
              <a:ext cx="1643062" cy="1644651"/>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2665" y="1348968"/>
              <a:ext cx="721426" cy="721426"/>
            </a:xfrm>
            <a:prstGeom prst="rect">
              <a:avLst/>
            </a:prstGeom>
          </p:spPr>
        </p:pic>
        <p:sp>
          <p:nvSpPr>
            <p:cNvPr id="34" name="文本框 46"/>
            <p:cNvSpPr>
              <a:spLocks noChangeArrowheads="1"/>
            </p:cNvSpPr>
            <p:nvPr/>
          </p:nvSpPr>
          <p:spPr bwMode="auto">
            <a:xfrm>
              <a:off x="5043232" y="2075828"/>
              <a:ext cx="1220889"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2B9939"/>
                  </a:solidFill>
                  <a:effectLst/>
                  <a:uLnTx/>
                  <a:uFillTx/>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rPr>
                <a:t>uni-App</a:t>
              </a:r>
              <a:endParaRPr kumimoji="0" lang="zh-CN" altLang="en-US" sz="1800" b="1" i="0" u="none" strike="noStrike" kern="1200" cap="none" spc="0" normalizeH="0" baseline="0" noProof="0" dirty="0">
                <a:ln>
                  <a:noFill/>
                </a:ln>
                <a:solidFill>
                  <a:srgbClr val="2B9939"/>
                </a:solidFill>
                <a:effectLst/>
                <a:uLnTx/>
                <a:uFillTx/>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endParaRPr>
            </a:p>
          </p:txBody>
        </p:sp>
      </p:grpSp>
      <p:grpSp>
        <p:nvGrpSpPr>
          <p:cNvPr id="3" name="组合 2"/>
          <p:cNvGrpSpPr/>
          <p:nvPr/>
        </p:nvGrpSpPr>
        <p:grpSpPr>
          <a:xfrm>
            <a:off x="475154" y="1807300"/>
            <a:ext cx="4718003" cy="2126903"/>
            <a:chOff x="441825" y="1807045"/>
            <a:chExt cx="4718003" cy="2126903"/>
          </a:xfrm>
        </p:grpSpPr>
        <p:sp>
          <p:nvSpPr>
            <p:cNvPr id="4" name="圆角矩形 13"/>
            <p:cNvSpPr>
              <a:spLocks noChangeArrowheads="1"/>
            </p:cNvSpPr>
            <p:nvPr/>
          </p:nvSpPr>
          <p:spPr bwMode="auto">
            <a:xfrm rot="18900000">
              <a:off x="3515177" y="2290885"/>
              <a:ext cx="1644651" cy="1643063"/>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nvGrpSpPr>
            <p:cNvPr id="22" name="Group 20"/>
            <p:cNvGrpSpPr/>
            <p:nvPr/>
          </p:nvGrpSpPr>
          <p:grpSpPr bwMode="auto">
            <a:xfrm flipH="1" flipV="1">
              <a:off x="638651" y="2098286"/>
              <a:ext cx="3016251" cy="511799"/>
              <a:chOff x="0" y="0"/>
              <a:chExt cx="3346317" cy="574142"/>
            </a:xfrm>
          </p:grpSpPr>
          <p:grpSp>
            <p:nvGrpSpPr>
              <p:cNvPr id="24" name="Group 21"/>
              <p:cNvGrpSpPr/>
              <p:nvPr/>
            </p:nvGrpSpPr>
            <p:grpSpPr bwMode="auto">
              <a:xfrm flipV="1">
                <a:off x="0" y="0"/>
                <a:ext cx="3212048" cy="466873"/>
                <a:chOff x="0" y="0"/>
                <a:chExt cx="3212048" cy="466873"/>
              </a:xfrm>
            </p:grpSpPr>
            <p:sp>
              <p:nvSpPr>
                <p:cNvPr id="26" name="直接连接符 37"/>
                <p:cNvSpPr>
                  <a:spLocks noChangeShapeType="1"/>
                </p:cNvSpPr>
                <p:nvPr/>
              </p:nvSpPr>
              <p:spPr bwMode="auto">
                <a:xfrm flipV="1">
                  <a:off x="380423" y="-72"/>
                  <a:ext cx="2832041" cy="0"/>
                </a:xfrm>
                <a:prstGeom prst="line">
                  <a:avLst/>
                </a:prstGeom>
                <a:noFill/>
                <a:ln w="12700">
                  <a:solidFill>
                    <a:schemeClr val="accent2"/>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27" name="直接连接符 38"/>
                <p:cNvSpPr>
                  <a:spLocks noChangeShapeType="1"/>
                </p:cNvSpPr>
                <p:nvPr/>
              </p:nvSpPr>
              <p:spPr bwMode="auto">
                <a:xfrm flipV="1">
                  <a:off x="0" y="-72"/>
                  <a:ext cx="380423" cy="466945"/>
                </a:xfrm>
                <a:prstGeom prst="line">
                  <a:avLst/>
                </a:prstGeom>
                <a:noFill/>
                <a:ln w="12700">
                  <a:solidFill>
                    <a:schemeClr val="accent2"/>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25" name="椭圆 36"/>
              <p:cNvSpPr>
                <a:spLocks noChangeArrowheads="1"/>
              </p:cNvSpPr>
              <p:nvPr/>
            </p:nvSpPr>
            <p:spPr bwMode="auto">
              <a:xfrm>
                <a:off x="3131448" y="359747"/>
                <a:ext cx="214869" cy="214395"/>
              </a:xfrm>
              <a:prstGeom prst="ellipse">
                <a:avLst/>
              </a:prstGeom>
              <a:solidFill>
                <a:schemeClr val="accent2"/>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28" name="文本框 45"/>
            <p:cNvSpPr>
              <a:spLocks noChangeArrowheads="1"/>
            </p:cNvSpPr>
            <p:nvPr/>
          </p:nvSpPr>
          <p:spPr bwMode="auto">
            <a:xfrm>
              <a:off x="990621" y="1807045"/>
              <a:ext cx="2184266"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defRPr/>
              </a:pP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采用</a:t>
              </a:r>
              <a:r>
                <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vue3</a:t>
              </a: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前端框架</a:t>
              </a:r>
              <a:endParaRPr kumimoji="0" lang="zh-CN" altLang="en-US" sz="1800" b="1" i="0" u="none" strike="noStrike" kern="1200" cap="none" spc="0" normalizeH="0" baseline="0" noProof="0" dirty="0">
                <a:ln>
                  <a:noFill/>
                </a:ln>
                <a:solidFill>
                  <a:schemeClr val="tx1">
                    <a:lumMod val="75000"/>
                    <a:lumOff val="25000"/>
                  </a:scheme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32" name="矩形 31" descr="e7d195523061f1c0dc554706afe4c72a60a25314cbaece805811E654B44695D34D35691164BB3D154CCFD5D798F6FEAD99EAA8F1ADC3D4AFA5BC9ED0BB3A4B45073A038AC38E89AB54D31AA59602B9F12209B776749A2CCA36AD07C888D793A35F9D491ED1216934BB3A67970262DCEF660A8C3A8D1E7FE509DD9C96939D9FB9CDC0D2D415A58769"/>
            <p:cNvSpPr/>
            <p:nvPr/>
          </p:nvSpPr>
          <p:spPr>
            <a:xfrm>
              <a:off x="441825" y="2318048"/>
              <a:ext cx="3051544" cy="953723"/>
            </a:xfrm>
            <a:prstGeom prst="rect">
              <a:avLst/>
            </a:prstGeom>
          </p:spPr>
          <p:txBody>
            <a:bodyPr wrap="square">
              <a:spAutoFit/>
            </a:bodyPr>
            <a:lstStyle/>
            <a:p>
              <a:pPr lvl="0" defTabSz="457200">
                <a:lnSpc>
                  <a:spcPct val="120000"/>
                </a:lnSpc>
                <a:defRPr/>
              </a:pP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是一个适用场景丰富的 </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Web </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前端框架基于标准 </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HTML</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CSS </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和 </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JavaScript </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构建</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思源黑体 Light" panose="020B0300000000000000" pitchFamily="34" charset="-122"/>
                <a:ea typeface="思源黑体 Light" panose="020B0300000000000000" pitchFamily="34" charset="-122"/>
                <a:cs typeface="Segoe UI" panose="020B0502040204020203" pitchFamily="34" charset="0"/>
                <a:sym typeface="思源黑体 Light" panose="020B0300000000000000" pitchFamily="34" charset="-122"/>
              </a:endParaRPr>
            </a:p>
          </p:txBody>
        </p:sp>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7793" y="2492419"/>
              <a:ext cx="1002985" cy="1002985"/>
            </a:xfrm>
            <a:prstGeom prst="rect">
              <a:avLst/>
            </a:prstGeom>
          </p:spPr>
        </p:pic>
        <p:sp>
          <p:nvSpPr>
            <p:cNvPr id="36" name="文本框 46"/>
            <p:cNvSpPr>
              <a:spLocks noChangeArrowheads="1"/>
            </p:cNvSpPr>
            <p:nvPr/>
          </p:nvSpPr>
          <p:spPr bwMode="auto">
            <a:xfrm>
              <a:off x="3939475" y="3344984"/>
              <a:ext cx="878052"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34495E"/>
                  </a:solidFill>
                  <a:effectLst/>
                  <a:uLnTx/>
                  <a:uFillTx/>
                  <a:latin typeface="Yu Gothic UI" panose="020B0500000000000000" pitchFamily="34" charset="-128"/>
                  <a:ea typeface="Yu Gothic UI" panose="020B0500000000000000" pitchFamily="34" charset="-128"/>
                  <a:cs typeface="阿里巴巴普惠体 3.0 95 ExtraBold" panose="00020600040101010101" pitchFamily="18" charset="-122"/>
                  <a:sym typeface="思源黑体 Light" panose="020B0300000000000000" pitchFamily="34" charset="-122"/>
                </a:rPr>
                <a:t>Vue.js</a:t>
              </a:r>
              <a:endParaRPr kumimoji="0" lang="zh-CN" altLang="en-US" sz="1800" b="1" i="0" u="none" strike="noStrike" kern="1200" cap="none" spc="0" normalizeH="0" baseline="0" noProof="0" dirty="0">
                <a:ln>
                  <a:noFill/>
                </a:ln>
                <a:solidFill>
                  <a:srgbClr val="34495E"/>
                </a:solidFill>
                <a:effectLst/>
                <a:uLnTx/>
                <a:uFillTx/>
                <a:latin typeface="Yu Gothic UI" panose="020B0500000000000000" pitchFamily="34" charset="-128"/>
                <a:ea typeface="Yu Gothic UI" panose="020B0500000000000000" pitchFamily="34" charset="-128"/>
                <a:cs typeface="阿里巴巴普惠体 3.0 95 ExtraBold" panose="00020600040101010101" pitchFamily="18" charset="-122"/>
                <a:sym typeface="思源黑体 Light" panose="020B0300000000000000" pitchFamily="34" charset="-122"/>
              </a:endParaRPr>
            </a:p>
          </p:txBody>
        </p:sp>
      </p:grpSp>
      <p:grpSp>
        <p:nvGrpSpPr>
          <p:cNvPr id="15" name="组合 14"/>
          <p:cNvGrpSpPr/>
          <p:nvPr/>
        </p:nvGrpSpPr>
        <p:grpSpPr>
          <a:xfrm>
            <a:off x="6067879" y="304408"/>
            <a:ext cx="5721350" cy="1751356"/>
            <a:chOff x="6067879" y="304408"/>
            <a:chExt cx="5721350" cy="1751356"/>
          </a:xfrm>
        </p:grpSpPr>
        <p:grpSp>
          <p:nvGrpSpPr>
            <p:cNvPr id="9" name="Group 10"/>
            <p:cNvGrpSpPr/>
            <p:nvPr/>
          </p:nvGrpSpPr>
          <p:grpSpPr bwMode="auto">
            <a:xfrm>
              <a:off x="6067879" y="601787"/>
              <a:ext cx="3071813" cy="493713"/>
              <a:chOff x="0" y="0"/>
              <a:chExt cx="3434937" cy="574156"/>
            </a:xfrm>
          </p:grpSpPr>
          <p:grpSp>
            <p:nvGrpSpPr>
              <p:cNvPr id="10" name="Group 11"/>
              <p:cNvGrpSpPr/>
              <p:nvPr/>
            </p:nvGrpSpPr>
            <p:grpSpPr bwMode="auto">
              <a:xfrm>
                <a:off x="0" y="107283"/>
                <a:ext cx="3212517" cy="466873"/>
                <a:chOff x="0" y="0"/>
                <a:chExt cx="3212517" cy="466873"/>
              </a:xfrm>
            </p:grpSpPr>
            <p:sp>
              <p:nvSpPr>
                <p:cNvPr id="13" name="直接连接符 20"/>
                <p:cNvSpPr>
                  <a:spLocks noChangeShapeType="1"/>
                </p:cNvSpPr>
                <p:nvPr/>
              </p:nvSpPr>
              <p:spPr bwMode="auto">
                <a:xfrm flipV="1">
                  <a:off x="381660" y="-206"/>
                  <a:ext cx="2831381" cy="0"/>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14" name="直接连接符 26"/>
                <p:cNvSpPr>
                  <a:spLocks noChangeShapeType="1"/>
                </p:cNvSpPr>
                <p:nvPr/>
              </p:nvSpPr>
              <p:spPr bwMode="auto">
                <a:xfrm flipV="1">
                  <a:off x="0" y="-206"/>
                  <a:ext cx="381660" cy="467079"/>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12" name="椭圆 27"/>
              <p:cNvSpPr>
                <a:spLocks noChangeArrowheads="1"/>
              </p:cNvSpPr>
              <p:nvPr/>
            </p:nvSpPr>
            <p:spPr bwMode="auto">
              <a:xfrm>
                <a:off x="3220142" y="0"/>
                <a:ext cx="214795" cy="214154"/>
              </a:xfrm>
              <a:prstGeom prst="ellipse">
                <a:avLst/>
              </a:prstGeom>
              <a:solidFill>
                <a:schemeClr val="accent1"/>
              </a:solidFill>
              <a:ln w="12700">
                <a:solidFill>
                  <a:schemeClr val="accent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30" name="矩形 29" descr="e7d195523061f1c0dc554706afe4c72a60a25314cbaece805811E654B44695D34D35691164BB3D154CCFD5D798F6FEAD99EAA8F1ADC3D4AFA5BC9ED0BB3A4B45073A038AC38E89AB54D31AA59602B9F12209B776749A2CCA36AD07C888D793A35F9D491ED1216934BB3A67970262DCEF660A8C3A8D1E7FE509DD9C96939D9FB9CDC0D2D415A58769"/>
            <p:cNvSpPr/>
            <p:nvPr/>
          </p:nvSpPr>
          <p:spPr>
            <a:xfrm>
              <a:off x="7022361" y="806576"/>
              <a:ext cx="4766868" cy="1249188"/>
            </a:xfrm>
            <a:prstGeom prst="rect">
              <a:avLst/>
            </a:prstGeom>
          </p:spPr>
          <p:txBody>
            <a:bodyPr wrap="square">
              <a:spAutoFit/>
            </a:bodyPr>
            <a:lstStyle/>
            <a:p>
              <a:pPr lvl="0" defTabSz="457200">
                <a:lnSpc>
                  <a:spcPct val="120000"/>
                </a:lnSpc>
                <a:defRPr/>
              </a:pP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uni-app</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是一套基于</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的开发框架，可以实现一套代码、多端运行。并且提供了丰富的</a:t>
              </a: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API,</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如代替</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Axios</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等网络请求库的</a:t>
              </a: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uni.request, </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uni.uploadFile</a:t>
              </a: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代替</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vue.router</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的</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uni.navigateTo</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等等</a:t>
              </a:r>
              <a:endPar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37" name="文本框 45"/>
            <p:cNvSpPr>
              <a:spLocks noChangeArrowheads="1"/>
            </p:cNvSpPr>
            <p:nvPr/>
          </p:nvSpPr>
          <p:spPr bwMode="auto">
            <a:xfrm>
              <a:off x="7301172" y="304408"/>
              <a:ext cx="1981395"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defRPr/>
              </a:pPr>
              <a:r>
                <a:rPr lang="en-US" altLang="zh-CN" sz="1800" b="1" dirty="0" err="1">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uniApp</a:t>
              </a: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项目</a:t>
              </a:r>
              <a:endParaRPr kumimoji="0" lang="zh-CN" altLang="en-US" sz="1800" b="1" i="0" u="none" strike="noStrike" kern="1200" cap="none" spc="0" normalizeH="0" baseline="0" noProof="0" dirty="0">
                <a:ln>
                  <a:noFill/>
                </a:ln>
                <a:solidFill>
                  <a:schemeClr val="tx1">
                    <a:lumMod val="75000"/>
                    <a:lumOff val="25000"/>
                  </a:scheme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grpSp>
        <p:nvGrpSpPr>
          <p:cNvPr id="7" name="组合 6"/>
          <p:cNvGrpSpPr/>
          <p:nvPr/>
        </p:nvGrpSpPr>
        <p:grpSpPr>
          <a:xfrm>
            <a:off x="6088516" y="2290885"/>
            <a:ext cx="5922597" cy="3291263"/>
            <a:chOff x="6088516" y="2290885"/>
            <a:chExt cx="5922597" cy="3291263"/>
          </a:xfrm>
        </p:grpSpPr>
        <p:sp>
          <p:nvSpPr>
            <p:cNvPr id="8" name="圆角矩形 14"/>
            <p:cNvSpPr>
              <a:spLocks noChangeArrowheads="1"/>
            </p:cNvSpPr>
            <p:nvPr/>
          </p:nvSpPr>
          <p:spPr bwMode="auto">
            <a:xfrm rot="18900000">
              <a:off x="6088516" y="2290885"/>
              <a:ext cx="1643063" cy="1643063"/>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nvGrpSpPr>
            <p:cNvPr id="16" name="Group 15"/>
            <p:cNvGrpSpPr/>
            <p:nvPr/>
          </p:nvGrpSpPr>
          <p:grpSpPr bwMode="auto">
            <a:xfrm>
              <a:off x="7690304" y="3500560"/>
              <a:ext cx="3071813" cy="527050"/>
              <a:chOff x="0" y="0"/>
              <a:chExt cx="3346317" cy="574142"/>
            </a:xfrm>
          </p:grpSpPr>
          <p:grpSp>
            <p:nvGrpSpPr>
              <p:cNvPr id="17" name="Group 16"/>
              <p:cNvGrpSpPr/>
              <p:nvPr/>
            </p:nvGrpSpPr>
            <p:grpSpPr bwMode="auto">
              <a:xfrm flipV="1">
                <a:off x="0" y="0"/>
                <a:ext cx="3212048" cy="466873"/>
                <a:chOff x="0" y="0"/>
                <a:chExt cx="3212048" cy="466873"/>
              </a:xfrm>
            </p:grpSpPr>
            <p:sp>
              <p:nvSpPr>
                <p:cNvPr id="20" name="直接连接符 30"/>
                <p:cNvSpPr>
                  <a:spLocks noChangeShapeType="1"/>
                </p:cNvSpPr>
                <p:nvPr/>
              </p:nvSpPr>
              <p:spPr bwMode="auto">
                <a:xfrm flipV="1">
                  <a:off x="380460" y="-50"/>
                  <a:ext cx="2830967" cy="0"/>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21" name="直接连接符 31"/>
                <p:cNvSpPr>
                  <a:spLocks noChangeShapeType="1"/>
                </p:cNvSpPr>
                <p:nvPr/>
              </p:nvSpPr>
              <p:spPr bwMode="auto">
                <a:xfrm flipV="1">
                  <a:off x="0" y="-50"/>
                  <a:ext cx="380460" cy="466923"/>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18" name="椭圆 32"/>
              <p:cNvSpPr>
                <a:spLocks noChangeArrowheads="1"/>
              </p:cNvSpPr>
              <p:nvPr/>
            </p:nvSpPr>
            <p:spPr bwMode="auto">
              <a:xfrm>
                <a:off x="3131876" y="359703"/>
                <a:ext cx="214441" cy="214439"/>
              </a:xfrm>
              <a:prstGeom prst="ellipse">
                <a:avLst/>
              </a:prstGeom>
              <a:solidFill>
                <a:schemeClr val="bg1"/>
              </a:solidFill>
              <a:ln w="12700">
                <a:solidFill>
                  <a:schemeClr val="accent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29" name="文本框 47"/>
            <p:cNvSpPr>
              <a:spLocks noChangeArrowheads="1"/>
            </p:cNvSpPr>
            <p:nvPr/>
          </p:nvSpPr>
          <p:spPr bwMode="auto">
            <a:xfrm>
              <a:off x="7932497" y="3528223"/>
              <a:ext cx="2807467"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lvl="0" defTabSz="457200">
                <a:lnSpc>
                  <a:spcPct val="100000"/>
                </a:lnSpc>
                <a:spcBef>
                  <a:spcPct val="0"/>
                </a:spcBef>
                <a:buNone/>
                <a:defRPr/>
              </a:pPr>
              <a:r>
                <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TypeScript</a:t>
              </a: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静态类型语言</a:t>
              </a:r>
              <a:endPar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31" name="矩形 30" descr="e7d195523061f1c0dc554706afe4c72a60a25314cbaece805811E654B44695D34D35691164BB3D154CCFD5D798F6FEAD99EAA8F1ADC3D4AFA5BC9ED0BB3A4B45073A038AC38E89AB54D31AA59602B9F12209B776749A2CCA36AD07C888D793A35F9D491ED1216934BB3A67970262DCEF660A8C3A8D1E7FE509DD9C96939D9FB9CDC0D2D415A58769"/>
            <p:cNvSpPr/>
            <p:nvPr/>
          </p:nvSpPr>
          <p:spPr>
            <a:xfrm>
              <a:off x="7927066" y="4037494"/>
              <a:ext cx="4084047" cy="1544654"/>
            </a:xfrm>
            <a:prstGeom prst="rect">
              <a:avLst/>
            </a:prstGeom>
          </p:spPr>
          <p:txBody>
            <a:bodyPr wrap="square">
              <a:spAutoFit/>
            </a:bodyPr>
            <a:lstStyle/>
            <a:p>
              <a:pPr lvl="0" defTabSz="457200">
                <a:lnSpc>
                  <a:spcPct val="120000"/>
                </a:lnSpc>
                <a:defRPr/>
              </a:pP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TypeScript</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是在 </a:t>
              </a: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JavaScript</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的基础上增加了静态类型、类和接口等特性，从而将其提升为一个功能更为丰富的开发平台。通过引入静态类型检查和其他新功能，使开发更加稳定、可维护和高效、</a:t>
              </a:r>
              <a:r>
                <a:rPr lang="zh-CN" altLang="en-US" sz="1600" b="1"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更利于团队开发</a:t>
              </a:r>
              <a:endParaRPr kumimoji="0" lang="en-US" altLang="zh-CN" sz="1600" b="1" i="0" u="none" strike="noStrike" kern="1200" cap="none" spc="0" normalizeH="0" baseline="0" noProof="0" dirty="0">
                <a:ln>
                  <a:noFill/>
                </a:ln>
                <a:solidFill>
                  <a:schemeClr val="bg2">
                    <a:lumMod val="25000"/>
                  </a:schemeClr>
                </a:solidFill>
                <a:effectLst/>
                <a:uLnTx/>
                <a:uFillTx/>
                <a:latin typeface="思源黑体 Light" panose="020B0300000000000000" pitchFamily="34" charset="-122"/>
                <a:ea typeface="思源黑体 Light" panose="020B0300000000000000" pitchFamily="34" charset="-122"/>
                <a:cs typeface="Segoe UI" panose="020B0502040204020203" pitchFamily="34" charset="0"/>
                <a:sym typeface="思源黑体 Light" panose="020B0300000000000000" pitchFamily="34" charset="-122"/>
              </a:endParaRPr>
            </a:p>
          </p:txBody>
        </p:sp>
        <p:sp>
          <p:nvSpPr>
            <p:cNvPr id="39" name="文本框 46"/>
            <p:cNvSpPr>
              <a:spLocks noChangeArrowheads="1"/>
            </p:cNvSpPr>
            <p:nvPr/>
          </p:nvSpPr>
          <p:spPr bwMode="auto">
            <a:xfrm>
              <a:off x="6240165" y="3332552"/>
              <a:ext cx="1382021"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lvl="0" algn="ctr" defTabSz="457200">
                <a:lnSpc>
                  <a:spcPct val="100000"/>
                </a:lnSpc>
                <a:spcBef>
                  <a:spcPct val="0"/>
                </a:spcBef>
                <a:buNone/>
                <a:defRPr/>
              </a:pPr>
              <a:r>
                <a:rPr lang="en-US" altLang="zh-CN" sz="1800" b="1" dirty="0">
                  <a:solidFill>
                    <a:srgbClr val="1296DB"/>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rPr>
                <a:t>TypeScript</a:t>
              </a:r>
              <a:endParaRPr kumimoji="0" lang="zh-CN" altLang="en-US" sz="1800" b="1" i="0" u="none" strike="noStrike" kern="1200" cap="none" spc="0" normalizeH="0" baseline="0" noProof="0" dirty="0">
                <a:ln>
                  <a:noFill/>
                </a:ln>
                <a:solidFill>
                  <a:srgbClr val="1296DB"/>
                </a:solidFill>
                <a:effectLst/>
                <a:uLnTx/>
                <a:uFillTx/>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3436" y="2558557"/>
              <a:ext cx="778035" cy="778035"/>
            </a:xfrm>
            <a:prstGeom prst="rect">
              <a:avLst/>
            </a:prstGeom>
          </p:spPr>
        </p:pic>
      </p:grpSp>
      <p:grpSp>
        <p:nvGrpSpPr>
          <p:cNvPr id="19" name="组合 18"/>
          <p:cNvGrpSpPr/>
          <p:nvPr/>
        </p:nvGrpSpPr>
        <p:grpSpPr>
          <a:xfrm>
            <a:off x="5729283" y="7350612"/>
            <a:ext cx="1744953" cy="2564768"/>
            <a:chOff x="5351132" y="2624794"/>
            <a:chExt cx="1744953" cy="2564768"/>
          </a:xfrm>
        </p:grpSpPr>
        <p:sp>
          <p:nvSpPr>
            <p:cNvPr id="23" name="圆角矩形 12"/>
            <p:cNvSpPr>
              <a:spLocks noChangeArrowheads="1"/>
            </p:cNvSpPr>
            <p:nvPr/>
          </p:nvSpPr>
          <p:spPr bwMode="auto">
            <a:xfrm rot="2700000">
              <a:off x="5452229" y="2675076"/>
              <a:ext cx="1643062" cy="1644651"/>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6278" y="2624794"/>
              <a:ext cx="975854" cy="975854"/>
            </a:xfrm>
            <a:prstGeom prst="rect">
              <a:avLst/>
            </a:prstGeom>
          </p:spPr>
        </p:pic>
        <p:grpSp>
          <p:nvGrpSpPr>
            <p:cNvPr id="41" name="组合 40"/>
            <p:cNvGrpSpPr/>
            <p:nvPr/>
          </p:nvGrpSpPr>
          <p:grpSpPr>
            <a:xfrm>
              <a:off x="5351132" y="3482597"/>
              <a:ext cx="1744151" cy="867290"/>
              <a:chOff x="5834172" y="3066514"/>
              <a:chExt cx="1744151" cy="867290"/>
            </a:xfrm>
          </p:grpSpPr>
          <p:sp>
            <p:nvSpPr>
              <p:cNvPr id="53" name="Rectangle 60"/>
              <p:cNvSpPr/>
              <p:nvPr/>
            </p:nvSpPr>
            <p:spPr>
              <a:xfrm>
                <a:off x="5834172" y="3066514"/>
                <a:ext cx="1533728" cy="492443"/>
              </a:xfrm>
              <a:prstGeom prst="rect">
                <a:avLst/>
              </a:prstGeom>
            </p:spPr>
            <p:txBody>
              <a:bodyPr wrap="square" lIns="0" tIns="0" rIns="0" bIns="0">
                <a:spAutoFit/>
              </a:bodyPr>
              <a:lstStyle/>
              <a:p>
                <a:pPr algn="ctr"/>
                <a:r>
                  <a:rPr lang="en-US" altLang="zh-CN" sz="3200" b="1" dirty="0">
                    <a:solidFill>
                      <a:srgbClr val="92D05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spring</a:t>
                </a:r>
                <a:endParaRPr lang="zh-CN" altLang="en-US" sz="32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54" name="文本框 53"/>
              <p:cNvSpPr txBox="1"/>
              <p:nvPr/>
            </p:nvSpPr>
            <p:spPr>
              <a:xfrm>
                <a:off x="6551185" y="3472139"/>
                <a:ext cx="1027138" cy="461665"/>
              </a:xfrm>
              <a:prstGeom prst="rect">
                <a:avLst/>
              </a:prstGeom>
              <a:noFill/>
            </p:spPr>
            <p:txBody>
              <a:bodyPr wrap="square">
                <a:spAutoFit/>
              </a:bodyPr>
              <a:lstStyle/>
              <a:p>
                <a:r>
                  <a:rPr lang="en-US" altLang="zh-CN" sz="24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boot</a:t>
                </a:r>
                <a:endParaRPr lang="zh-CN" altLang="en-US" sz="2400" dirty="0">
                  <a:solidFill>
                    <a:schemeClr val="tx1">
                      <a:lumMod val="85000"/>
                      <a:lumOff val="15000"/>
                    </a:schemeClr>
                  </a:solidFill>
                </a:endParaRPr>
              </a:p>
            </p:txBody>
          </p:sp>
        </p:grpSp>
        <p:sp>
          <p:nvSpPr>
            <p:cNvPr id="43" name="文本框 42"/>
            <p:cNvSpPr txBox="1"/>
            <p:nvPr/>
          </p:nvSpPr>
          <p:spPr>
            <a:xfrm>
              <a:off x="5624024" y="4798814"/>
              <a:ext cx="1299471" cy="390748"/>
            </a:xfrm>
            <a:prstGeom prst="rect">
              <a:avLst/>
            </a:prstGeom>
            <a:noFill/>
          </p:spPr>
          <p:txBody>
            <a:bodyPr wrap="square">
              <a:spAutoFit/>
            </a:bodyPr>
            <a:lstStyle/>
            <a:p>
              <a:pPr algn="ctr" fontAlgn="base">
                <a:lnSpc>
                  <a:spcPts val="2025"/>
                </a:lnSpc>
                <a:spcBef>
                  <a:spcPts val="1200"/>
                </a:spcBef>
                <a:spcAft>
                  <a:spcPts val="450"/>
                </a:spcAft>
              </a:pPr>
              <a:r>
                <a:rPr lang="zh-CN" altLang="en-US" sz="3200" b="1" dirty="0">
                  <a:solidFill>
                    <a:schemeClr val="tx1">
                      <a:lumMod val="75000"/>
                      <a:lumOff val="25000"/>
                    </a:schemeClr>
                  </a:solidFill>
                  <a:latin typeface="-apple-system"/>
                </a:rPr>
                <a:t>后端</a:t>
              </a:r>
              <a:endParaRPr lang="zh-CN" altLang="en-US" sz="3200" b="1" i="0" dirty="0">
                <a:solidFill>
                  <a:schemeClr val="tx1">
                    <a:lumMod val="75000"/>
                    <a:lumOff val="25000"/>
                  </a:schemeClr>
                </a:solidFill>
                <a:effectLst/>
                <a:latin typeface="-apple-system"/>
              </a:endParaRPr>
            </a:p>
          </p:txBody>
        </p:sp>
      </p:grpSp>
      <p:grpSp>
        <p:nvGrpSpPr>
          <p:cNvPr id="55" name="组合 54"/>
          <p:cNvGrpSpPr/>
          <p:nvPr/>
        </p:nvGrpSpPr>
        <p:grpSpPr>
          <a:xfrm>
            <a:off x="9038879" y="7426999"/>
            <a:ext cx="1653461" cy="2437921"/>
            <a:chOff x="8660728" y="2701181"/>
            <a:chExt cx="1653461" cy="2437921"/>
          </a:xfrm>
        </p:grpSpPr>
        <p:sp>
          <p:nvSpPr>
            <p:cNvPr id="56" name="圆角矩形 12"/>
            <p:cNvSpPr>
              <a:spLocks noChangeArrowheads="1"/>
            </p:cNvSpPr>
            <p:nvPr/>
          </p:nvSpPr>
          <p:spPr bwMode="auto">
            <a:xfrm rot="2700000">
              <a:off x="8661523" y="2700386"/>
              <a:ext cx="1643062" cy="1644651"/>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pic>
          <p:nvPicPr>
            <p:cNvPr id="57" name="图片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0888" y="2834252"/>
              <a:ext cx="1027138" cy="939098"/>
            </a:xfrm>
            <a:prstGeom prst="rect">
              <a:avLst/>
            </a:prstGeom>
            <a:effectLst>
              <a:outerShdw blurRad="63500" sx="102000" sy="102000" algn="ctr" rotWithShape="0">
                <a:prstClr val="black">
                  <a:alpha val="40000"/>
                </a:prstClr>
              </a:outerShdw>
            </a:effectLst>
          </p:spPr>
        </p:pic>
        <p:sp>
          <p:nvSpPr>
            <p:cNvPr id="58" name="Rectangle 60"/>
            <p:cNvSpPr/>
            <p:nvPr/>
          </p:nvSpPr>
          <p:spPr>
            <a:xfrm>
              <a:off x="9166506" y="3836610"/>
              <a:ext cx="850542" cy="276860"/>
            </a:xfrm>
            <a:prstGeom prst="rect">
              <a:avLst/>
            </a:prstGeom>
          </p:spPr>
          <p:txBody>
            <a:bodyPr wrap="square" lIns="0" tIns="0" rIns="0" bIns="0">
              <a:spAutoFit/>
            </a:bodyPr>
            <a:lstStyle/>
            <a:p>
              <a:r>
                <a:rPr lang="en-US" altLang="zh-CN"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My</a:t>
              </a:r>
              <a:r>
                <a:rPr lang="en-US" altLang="zh-CN" b="1" dirty="0">
                  <a:solidFill>
                    <a:srgbClr val="FFC00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SQL</a:t>
              </a:r>
              <a:endParaRPr lang="zh-CN" altLang="en-US" b="1" dirty="0">
                <a:solidFill>
                  <a:srgbClr val="FFC00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59" name="文本框 58"/>
            <p:cNvSpPr txBox="1"/>
            <p:nvPr/>
          </p:nvSpPr>
          <p:spPr>
            <a:xfrm>
              <a:off x="8710438" y="4748354"/>
              <a:ext cx="1603751" cy="390748"/>
            </a:xfrm>
            <a:prstGeom prst="rect">
              <a:avLst/>
            </a:prstGeom>
            <a:noFill/>
          </p:spPr>
          <p:txBody>
            <a:bodyPr wrap="square">
              <a:spAutoFit/>
            </a:bodyPr>
            <a:lstStyle/>
            <a:p>
              <a:pPr algn="ctr" fontAlgn="base">
                <a:lnSpc>
                  <a:spcPts val="2025"/>
                </a:lnSpc>
                <a:spcBef>
                  <a:spcPts val="1200"/>
                </a:spcBef>
                <a:spcAft>
                  <a:spcPts val="450"/>
                </a:spcAft>
              </a:pPr>
              <a:r>
                <a:rPr lang="zh-CN" altLang="en-US" sz="3200" b="1" dirty="0">
                  <a:solidFill>
                    <a:schemeClr val="tx1">
                      <a:lumMod val="75000"/>
                      <a:lumOff val="25000"/>
                    </a:schemeClr>
                  </a:solidFill>
                  <a:latin typeface="-apple-system"/>
                </a:rPr>
                <a:t>数据库</a:t>
              </a:r>
              <a:endParaRPr lang="zh-CN" altLang="en-US" sz="3200" b="1" i="0" dirty="0">
                <a:solidFill>
                  <a:schemeClr val="tx1">
                    <a:lumMod val="75000"/>
                    <a:lumOff val="25000"/>
                  </a:schemeClr>
                </a:solidFill>
                <a:effectLst/>
                <a:latin typeface="-apple-system"/>
              </a:endParaRPr>
            </a:p>
          </p:txBody>
        </p:sp>
      </p:grpSp>
      <p:grpSp>
        <p:nvGrpSpPr>
          <p:cNvPr id="60" name="组合 59"/>
          <p:cNvGrpSpPr/>
          <p:nvPr/>
        </p:nvGrpSpPr>
        <p:grpSpPr>
          <a:xfrm>
            <a:off x="-6211734" y="3021361"/>
            <a:ext cx="5588533" cy="2312035"/>
            <a:chOff x="519747" y="3001359"/>
            <a:chExt cx="5588533" cy="2312035"/>
          </a:xfrm>
        </p:grpSpPr>
        <p:sp>
          <p:nvSpPr>
            <p:cNvPr id="61" name="矩形 60"/>
            <p:cNvSpPr/>
            <p:nvPr/>
          </p:nvSpPr>
          <p:spPr>
            <a:xfrm rot="18900000">
              <a:off x="3581082" y="3001359"/>
              <a:ext cx="2312035" cy="2312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85000"/>
                    <a:lumOff val="1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62" name="Rectangle 60"/>
            <p:cNvSpPr/>
            <p:nvPr/>
          </p:nvSpPr>
          <p:spPr>
            <a:xfrm>
              <a:off x="665797" y="3276314"/>
              <a:ext cx="2021205" cy="369570"/>
            </a:xfrm>
            <a:prstGeom prst="rect">
              <a:avLst/>
            </a:prstGeom>
          </p:spPr>
          <p:txBody>
            <a:bodyPr wrap="square" lIns="0" tIns="0" rIns="0" bIns="0">
              <a:spAutoFit/>
            </a:bodyPr>
            <a:lstStyle/>
            <a:p>
              <a:pPr algn="ctr"/>
              <a:r>
                <a:rPr lang="en-US" altLang="zh-CN" sz="24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Spring Boot</a:t>
              </a:r>
              <a:endParaRPr lang="zh-CN" altLang="en-US" sz="24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64" name="TextBox 59"/>
            <p:cNvSpPr txBox="1"/>
            <p:nvPr/>
          </p:nvSpPr>
          <p:spPr>
            <a:xfrm>
              <a:off x="519747" y="3727164"/>
              <a:ext cx="2466340" cy="1529080"/>
            </a:xfrm>
            <a:prstGeom prst="rect">
              <a:avLst/>
            </a:prstGeom>
            <a:noFill/>
          </p:spPr>
          <p:txBody>
            <a:bodyPr wrap="square" lIns="0" tIns="0" rIns="0" bIns="0" rtlCol="0">
              <a:spAutoFit/>
            </a:bodyPr>
            <a:lstStyle/>
            <a:p>
              <a:pPr algn="ctr" defTabSz="1219200">
                <a:lnSpc>
                  <a:spcPct val="120000"/>
                </a:lnSpc>
                <a:spcBef>
                  <a:spcPts val="20"/>
                </a:spcBef>
                <a:spcAft>
                  <a:spcPts val="0"/>
                </a:spcAft>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快速开发的框架，能过快速整合第三方框架</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完全采用注解化，简化</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XML</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配置，内嵌</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HTTP</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服务器（</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Tomcate</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jetty</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），默认嵌入</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Tomcate</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，最终以</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Java</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应用程序进行执行</a:t>
              </a:r>
              <a:endParaRPr lang="zh-CN"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grpSp>
          <p:nvGrpSpPr>
            <p:cNvPr id="68" name="组合 67"/>
            <p:cNvGrpSpPr/>
            <p:nvPr/>
          </p:nvGrpSpPr>
          <p:grpSpPr>
            <a:xfrm>
              <a:off x="3627093" y="3354367"/>
              <a:ext cx="2481187" cy="870880"/>
              <a:chOff x="3296804" y="3370192"/>
              <a:chExt cx="2481187" cy="870880"/>
            </a:xfrm>
          </p:grpSpPr>
          <p:pic>
            <p:nvPicPr>
              <p:cNvPr id="72" name="图片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6804" y="3389545"/>
                <a:ext cx="851527" cy="851527"/>
              </a:xfrm>
              <a:prstGeom prst="rect">
                <a:avLst/>
              </a:prstGeom>
            </p:spPr>
          </p:pic>
          <p:grpSp>
            <p:nvGrpSpPr>
              <p:cNvPr id="73" name="组合 72"/>
              <p:cNvGrpSpPr/>
              <p:nvPr/>
            </p:nvGrpSpPr>
            <p:grpSpPr>
              <a:xfrm>
                <a:off x="4033840" y="3370192"/>
                <a:ext cx="1744151" cy="867290"/>
                <a:chOff x="3449000" y="3473846"/>
                <a:chExt cx="1744151" cy="867290"/>
              </a:xfrm>
            </p:grpSpPr>
            <p:sp>
              <p:nvSpPr>
                <p:cNvPr id="74" name="Rectangle 60"/>
                <p:cNvSpPr/>
                <p:nvPr/>
              </p:nvSpPr>
              <p:spPr>
                <a:xfrm>
                  <a:off x="3449000" y="3473846"/>
                  <a:ext cx="1533728" cy="492443"/>
                </a:xfrm>
                <a:prstGeom prst="rect">
                  <a:avLst/>
                </a:prstGeom>
              </p:spPr>
              <p:txBody>
                <a:bodyPr wrap="square" lIns="0" tIns="0" rIns="0" bIns="0">
                  <a:spAutoFit/>
                </a:bodyPr>
                <a:lstStyle/>
                <a:p>
                  <a:pPr algn="ctr"/>
                  <a:r>
                    <a:rPr lang="en-US" altLang="zh-CN" sz="3200" b="1" dirty="0">
                      <a:solidFill>
                        <a:srgbClr val="92D05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spring</a:t>
                  </a:r>
                  <a:endParaRPr lang="zh-CN" altLang="en-US" sz="32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75" name="文本框 74"/>
                <p:cNvSpPr txBox="1"/>
                <p:nvPr/>
              </p:nvSpPr>
              <p:spPr>
                <a:xfrm>
                  <a:off x="4166013" y="3879471"/>
                  <a:ext cx="1027138" cy="461665"/>
                </a:xfrm>
                <a:prstGeom prst="rect">
                  <a:avLst/>
                </a:prstGeom>
                <a:noFill/>
              </p:spPr>
              <p:txBody>
                <a:bodyPr wrap="square">
                  <a:spAutoFit/>
                </a:bodyPr>
                <a:lstStyle/>
                <a:p>
                  <a:r>
                    <a:rPr lang="en-US" altLang="zh-CN" sz="2400" b="1" dirty="0">
                      <a:solidFill>
                        <a:schemeClr val="bg1"/>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boot</a:t>
                  </a:r>
                  <a:endParaRPr lang="zh-CN" altLang="en-US" sz="2400" dirty="0">
                    <a:solidFill>
                      <a:schemeClr val="bg1"/>
                    </a:solidFill>
                  </a:endParaRPr>
                </a:p>
              </p:txBody>
            </p:sp>
          </p:grpSp>
        </p:grpSp>
        <p:grpSp>
          <p:nvGrpSpPr>
            <p:cNvPr id="69" name="组合 68"/>
            <p:cNvGrpSpPr/>
            <p:nvPr/>
          </p:nvGrpSpPr>
          <p:grpSpPr>
            <a:xfrm>
              <a:off x="3880764" y="4188861"/>
              <a:ext cx="1903631" cy="750811"/>
              <a:chOff x="3732139" y="3930964"/>
              <a:chExt cx="1903631" cy="750811"/>
            </a:xfrm>
          </p:grpSpPr>
          <p:pic>
            <p:nvPicPr>
              <p:cNvPr id="70" name="图片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2139" y="3930964"/>
                <a:ext cx="750811" cy="750811"/>
              </a:xfrm>
              <a:prstGeom prst="rect">
                <a:avLst/>
              </a:prstGeom>
            </p:spPr>
          </p:pic>
          <p:sp>
            <p:nvSpPr>
              <p:cNvPr id="71" name="文本框 70"/>
              <p:cNvSpPr txBox="1"/>
              <p:nvPr/>
            </p:nvSpPr>
            <p:spPr>
              <a:xfrm>
                <a:off x="4433908" y="4079905"/>
                <a:ext cx="1201862" cy="553998"/>
              </a:xfrm>
              <a:prstGeom prst="rect">
                <a:avLst/>
              </a:prstGeom>
              <a:noFill/>
            </p:spPr>
            <p:txBody>
              <a:bodyPr wrap="square">
                <a:spAutoFit/>
              </a:bodyPr>
              <a:lstStyle/>
              <a:p>
                <a:r>
                  <a:rPr lang="en-US" altLang="zh-CN" sz="1200" b="1" dirty="0">
                    <a:solidFill>
                      <a:schemeClr val="bg1"/>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Apache</a:t>
                </a:r>
                <a:endParaRPr lang="en-US" altLang="zh-CN" sz="1200" b="1" dirty="0">
                  <a:solidFill>
                    <a:schemeClr val="bg1"/>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a:p>
                <a:r>
                  <a:rPr lang="en-US" altLang="zh-CN" sz="1800" b="1" dirty="0">
                    <a:solidFill>
                      <a:schemeClr val="bg1"/>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Tomcate</a:t>
                </a:r>
                <a:endParaRPr lang="zh-CN" altLang="en-US" b="1" dirty="0">
                  <a:solidFill>
                    <a:schemeClr val="bg1"/>
                  </a:solidFill>
                </a:endParaRPr>
              </a:p>
            </p:txBody>
          </p:sp>
        </p:grpSp>
      </p:grpSp>
      <p:grpSp>
        <p:nvGrpSpPr>
          <p:cNvPr id="76" name="组合 75"/>
          <p:cNvGrpSpPr/>
          <p:nvPr/>
        </p:nvGrpSpPr>
        <p:grpSpPr>
          <a:xfrm>
            <a:off x="12643880" y="2489436"/>
            <a:ext cx="4828540" cy="1174750"/>
            <a:chOff x="6733222" y="3565239"/>
            <a:chExt cx="4828540" cy="1174750"/>
          </a:xfrm>
        </p:grpSpPr>
        <p:sp>
          <p:nvSpPr>
            <p:cNvPr id="77" name="矩形 76"/>
            <p:cNvSpPr/>
            <p:nvPr/>
          </p:nvSpPr>
          <p:spPr>
            <a:xfrm rot="18900000">
              <a:off x="6733222" y="3593814"/>
              <a:ext cx="1144270" cy="11442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85000"/>
                    <a:lumOff val="1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cxnSp>
          <p:nvCxnSpPr>
            <p:cNvPr id="78" name="直接连接符 77"/>
            <p:cNvCxnSpPr/>
            <p:nvPr/>
          </p:nvCxnSpPr>
          <p:spPr>
            <a:xfrm flipH="1">
              <a:off x="8230552" y="4177379"/>
              <a:ext cx="646430" cy="0"/>
            </a:xfrm>
            <a:prstGeom prst="line">
              <a:avLst/>
            </a:prstGeom>
            <a:ln>
              <a:solidFill>
                <a:schemeClr val="bg1">
                  <a:lumMod val="6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9" name="Rectangle 60"/>
            <p:cNvSpPr/>
            <p:nvPr/>
          </p:nvSpPr>
          <p:spPr>
            <a:xfrm>
              <a:off x="9033192" y="3565239"/>
              <a:ext cx="1494790" cy="276860"/>
            </a:xfrm>
            <a:prstGeom prst="rect">
              <a:avLst/>
            </a:prstGeom>
          </p:spPr>
          <p:txBody>
            <a:bodyPr wrap="square" lIns="0" tIns="0" rIns="0" bIns="0">
              <a:spAutoFit/>
            </a:bodyPr>
            <a:lstStyle/>
            <a:p>
              <a:r>
                <a:rPr lang="en-US" altLang="zh-CN"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MyBatis</a:t>
              </a:r>
              <a:endParaRPr lang="zh-CN" altLang="en-US"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80" name="TextBox 59"/>
            <p:cNvSpPr txBox="1"/>
            <p:nvPr/>
          </p:nvSpPr>
          <p:spPr>
            <a:xfrm>
              <a:off x="9033192" y="3878294"/>
              <a:ext cx="2528570" cy="861695"/>
            </a:xfrm>
            <a:prstGeom prst="rect">
              <a:avLst/>
            </a:prstGeom>
            <a:noFill/>
          </p:spPr>
          <p:txBody>
            <a:bodyPr wrap="square" lIns="0" tIns="0" rIns="0" bIns="0" rtlCol="0">
              <a:spAutoFit/>
            </a:bodyPr>
            <a:lstStyle/>
            <a:p>
              <a:pPr defTabSz="1219200">
                <a:lnSpc>
                  <a:spcPct val="120000"/>
                </a:lnSpc>
                <a:spcBef>
                  <a:spcPts val="20"/>
                </a:spcBef>
                <a:spcAft>
                  <a:spcPts val="0"/>
                </a:spcAft>
                <a:defRPr/>
              </a:pP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集成</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MyBatis</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框架到</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Spring Boot</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应用程序中，用于简化数据库操作</a:t>
              </a:r>
              <a:endParaRPr lang="zh-CN"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sp>
          <p:nvSpPr>
            <p:cNvPr id="81" name="Rectangle 60"/>
            <p:cNvSpPr/>
            <p:nvPr/>
          </p:nvSpPr>
          <p:spPr>
            <a:xfrm>
              <a:off x="6905942" y="4295489"/>
              <a:ext cx="1494790" cy="276860"/>
            </a:xfrm>
            <a:prstGeom prst="rect">
              <a:avLst/>
            </a:prstGeom>
          </p:spPr>
          <p:txBody>
            <a:bodyPr wrap="square" lIns="0" tIns="0" rIns="0" bIns="0">
              <a:spAutoFit/>
            </a:bodyPr>
            <a:lstStyle/>
            <a:p>
              <a:r>
                <a:rPr lang="en-US" altLang="zh-CN" b="1" dirty="0">
                  <a:solidFill>
                    <a:schemeClr val="tx1">
                      <a:lumMod val="85000"/>
                      <a:lumOff val="15000"/>
                    </a:schemeClr>
                  </a:solidFill>
                  <a:latin typeface="Cambria" panose="02040503050406030204" pitchFamily="18" charset="0"/>
                  <a:ea typeface="Cambria" panose="02040503050406030204" pitchFamily="18" charset="0"/>
                  <a:cs typeface="微软雅黑" panose="020B0503020204020204" pitchFamily="34" charset="-122"/>
                  <a:sym typeface="思源黑体 Light" panose="020B0300000000000000" pitchFamily="34" charset="-122"/>
                </a:rPr>
                <a:t>MyBatis</a:t>
              </a:r>
              <a:endParaRPr lang="zh-CN" altLang="en-US" b="1" dirty="0">
                <a:solidFill>
                  <a:schemeClr val="tx1">
                    <a:lumMod val="85000"/>
                    <a:lumOff val="15000"/>
                  </a:schemeClr>
                </a:solidFill>
                <a:latin typeface="Cambria" panose="02040503050406030204" pitchFamily="18" charset="0"/>
                <a:ea typeface="思源黑体 Light" panose="020B0300000000000000" pitchFamily="34" charset="-122"/>
                <a:cs typeface="微软雅黑" panose="020B0503020204020204" pitchFamily="34" charset="-122"/>
                <a:sym typeface="思源黑体 Light" panose="020B0300000000000000" pitchFamily="34" charset="-122"/>
              </a:endParaRPr>
            </a:p>
          </p:txBody>
        </p:sp>
        <p:pic>
          <p:nvPicPr>
            <p:cNvPr id="82" name="图片 8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69382" y="3743352"/>
              <a:ext cx="683723" cy="577667"/>
            </a:xfrm>
            <a:prstGeom prst="rect">
              <a:avLst/>
            </a:prstGeom>
          </p:spPr>
        </p:pic>
      </p:grpSp>
      <p:grpSp>
        <p:nvGrpSpPr>
          <p:cNvPr id="83" name="组合 82"/>
          <p:cNvGrpSpPr/>
          <p:nvPr/>
        </p:nvGrpSpPr>
        <p:grpSpPr>
          <a:xfrm>
            <a:off x="9405795" y="-2664663"/>
            <a:ext cx="6326505" cy="1941195"/>
            <a:chOff x="5606732" y="1812639"/>
            <a:chExt cx="6326505" cy="1941195"/>
          </a:xfrm>
        </p:grpSpPr>
        <p:sp>
          <p:nvSpPr>
            <p:cNvPr id="84" name="矩形 83"/>
            <p:cNvSpPr/>
            <p:nvPr/>
          </p:nvSpPr>
          <p:spPr>
            <a:xfrm rot="18900000">
              <a:off x="5606732" y="2090134"/>
              <a:ext cx="1663700" cy="16637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85000"/>
                    <a:lumOff val="1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cxnSp>
          <p:nvCxnSpPr>
            <p:cNvPr id="85" name="直接连接符 84"/>
            <p:cNvCxnSpPr/>
            <p:nvPr/>
          </p:nvCxnSpPr>
          <p:spPr>
            <a:xfrm flipH="1">
              <a:off x="7141527" y="2146649"/>
              <a:ext cx="1735455" cy="0"/>
            </a:xfrm>
            <a:prstGeom prst="line">
              <a:avLst/>
            </a:prstGeom>
            <a:ln>
              <a:solidFill>
                <a:schemeClr val="bg1">
                  <a:lumMod val="6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6" name="Rectangle 60"/>
            <p:cNvSpPr/>
            <p:nvPr/>
          </p:nvSpPr>
          <p:spPr>
            <a:xfrm>
              <a:off x="9089707" y="1812639"/>
              <a:ext cx="1494790" cy="276860"/>
            </a:xfrm>
            <a:prstGeom prst="rect">
              <a:avLst/>
            </a:prstGeom>
          </p:spPr>
          <p:txBody>
            <a:bodyPr wrap="square" lIns="0" tIns="0" rIns="0" bIns="0">
              <a:spAutoFit/>
            </a:bodyPr>
            <a:lstStyle/>
            <a:p>
              <a:r>
                <a:rPr lang="en-US" altLang="zh-CN"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MySQL</a:t>
              </a:r>
              <a:endParaRPr lang="zh-CN" altLang="en-US"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87" name="TextBox 59"/>
            <p:cNvSpPr txBox="1"/>
            <p:nvPr/>
          </p:nvSpPr>
          <p:spPr>
            <a:xfrm>
              <a:off x="9089707" y="2100929"/>
              <a:ext cx="2843530" cy="861695"/>
            </a:xfrm>
            <a:prstGeom prst="rect">
              <a:avLst/>
            </a:prstGeom>
            <a:noFill/>
          </p:spPr>
          <p:txBody>
            <a:bodyPr wrap="square" lIns="0" tIns="0" rIns="0" bIns="0" rtlCol="0">
              <a:spAutoFit/>
            </a:bodyPr>
            <a:lstStyle/>
            <a:p>
              <a:pPr defTabSz="1219200">
                <a:lnSpc>
                  <a:spcPct val="120000"/>
                </a:lnSpc>
                <a:spcBef>
                  <a:spcPts val="20"/>
                </a:spcBef>
                <a:spcAft>
                  <a:spcPts val="0"/>
                </a:spcAft>
                <a:defRPr/>
              </a:pP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项目内置</a:t>
              </a:r>
              <a:r>
                <a:rPr lang="en-US" altLang="zh-CN" sz="1600" dirty="0" err="1">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mysql</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-connector-j: MySQL</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的</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JDBC</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驱动，用于连接</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MySQL</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数据库</a:t>
              </a:r>
              <a:endParaRPr lang="zh-CN"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pic>
          <p:nvPicPr>
            <p:cNvPr id="88" name="图片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21951" y="2166241"/>
              <a:ext cx="1027138" cy="939098"/>
            </a:xfrm>
            <a:prstGeom prst="rect">
              <a:avLst/>
            </a:prstGeom>
          </p:spPr>
        </p:pic>
        <p:sp>
          <p:nvSpPr>
            <p:cNvPr id="89" name="Rectangle 60"/>
            <p:cNvSpPr/>
            <p:nvPr/>
          </p:nvSpPr>
          <p:spPr>
            <a:xfrm>
              <a:off x="6070964" y="3171213"/>
              <a:ext cx="850542" cy="276860"/>
            </a:xfrm>
            <a:prstGeom prst="rect">
              <a:avLst/>
            </a:prstGeom>
          </p:spPr>
          <p:txBody>
            <a:bodyPr wrap="square" lIns="0" tIns="0" rIns="0" bIns="0">
              <a:spAutoFit/>
            </a:bodyPr>
            <a:lstStyle/>
            <a:p>
              <a:r>
                <a:rPr lang="en-US" altLang="zh-CN" b="1" dirty="0">
                  <a:solidFill>
                    <a:schemeClr val="bg1"/>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My</a:t>
              </a:r>
              <a:r>
                <a:rPr lang="en-US" altLang="zh-CN" b="1" dirty="0">
                  <a:solidFill>
                    <a:srgbClr val="FFC00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SQL</a:t>
              </a:r>
              <a:endParaRPr lang="zh-CN" altLang="en-US" b="1" dirty="0">
                <a:solidFill>
                  <a:srgbClr val="FFC00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grpSp>
      <p:grpSp>
        <p:nvGrpSpPr>
          <p:cNvPr id="90" name="组合 89"/>
          <p:cNvGrpSpPr/>
          <p:nvPr/>
        </p:nvGrpSpPr>
        <p:grpSpPr>
          <a:xfrm>
            <a:off x="12250772" y="4602848"/>
            <a:ext cx="5819368" cy="1802130"/>
            <a:chOff x="5457279" y="4522819"/>
            <a:chExt cx="5819368" cy="1802130"/>
          </a:xfrm>
        </p:grpSpPr>
        <p:sp>
          <p:nvSpPr>
            <p:cNvPr id="91" name="矩形 90"/>
            <p:cNvSpPr/>
            <p:nvPr/>
          </p:nvSpPr>
          <p:spPr>
            <a:xfrm rot="18900000">
              <a:off x="5714047" y="4522819"/>
              <a:ext cx="1437005" cy="143700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85000"/>
                    <a:lumOff val="1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cxnSp>
          <p:nvCxnSpPr>
            <p:cNvPr id="92" name="直接连接符 91"/>
            <p:cNvCxnSpPr/>
            <p:nvPr/>
          </p:nvCxnSpPr>
          <p:spPr>
            <a:xfrm flipH="1">
              <a:off x="7141527" y="5764879"/>
              <a:ext cx="1735455" cy="0"/>
            </a:xfrm>
            <a:prstGeom prst="line">
              <a:avLst/>
            </a:prstGeom>
            <a:ln>
              <a:solidFill>
                <a:schemeClr val="bg1">
                  <a:lumMod val="6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3" name="Rectangle 60"/>
            <p:cNvSpPr/>
            <p:nvPr/>
          </p:nvSpPr>
          <p:spPr>
            <a:xfrm>
              <a:off x="9089707" y="5186394"/>
              <a:ext cx="1494790" cy="276860"/>
            </a:xfrm>
            <a:prstGeom prst="rect">
              <a:avLst/>
            </a:prstGeom>
          </p:spPr>
          <p:txBody>
            <a:bodyPr wrap="square" lIns="0" tIns="0" rIns="0" bIns="0">
              <a:spAutoFit/>
            </a:bodyPr>
            <a:lstStyle/>
            <a:p>
              <a:r>
                <a:rPr lang="en-US" altLang="zh-CN"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Maven</a:t>
              </a:r>
              <a:endParaRPr lang="zh-CN" altLang="en-US"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94" name="TextBox 59"/>
            <p:cNvSpPr txBox="1"/>
            <p:nvPr/>
          </p:nvSpPr>
          <p:spPr>
            <a:xfrm>
              <a:off x="9089707" y="5463254"/>
              <a:ext cx="2186940" cy="861695"/>
            </a:xfrm>
            <a:prstGeom prst="rect">
              <a:avLst/>
            </a:prstGeom>
            <a:noFill/>
          </p:spPr>
          <p:txBody>
            <a:bodyPr wrap="square" lIns="0" tIns="0" rIns="0" bIns="0" rtlCol="0">
              <a:spAutoFit/>
            </a:bodyPr>
            <a:lstStyle/>
            <a:p>
              <a:pPr defTabSz="1219200">
                <a:lnSpc>
                  <a:spcPct val="120000"/>
                </a:lnSpc>
                <a:spcBef>
                  <a:spcPts val="20"/>
                </a:spcBef>
                <a:spcAft>
                  <a:spcPts val="0"/>
                </a:spcAft>
                <a:defRPr/>
              </a:pP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整个项目是基于</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Maven</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构建的，使用</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Maven</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进行依赖管理和项目构建</a:t>
              </a:r>
              <a:endParaRPr lang="zh-CN"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pic>
          <p:nvPicPr>
            <p:cNvPr id="95" name="图片 9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57279" y="4963805"/>
              <a:ext cx="2032233" cy="525507"/>
            </a:xfrm>
            <a:prstGeom prst="rect">
              <a:avLst/>
            </a:prstGeom>
          </p:spPr>
        </p:pic>
      </p:grpSp>
      <p:grpSp>
        <p:nvGrpSpPr>
          <p:cNvPr id="103" name="组合 102"/>
          <p:cNvGrpSpPr/>
          <p:nvPr/>
        </p:nvGrpSpPr>
        <p:grpSpPr>
          <a:xfrm>
            <a:off x="-2338982" y="-2207211"/>
            <a:ext cx="6011101" cy="1437005"/>
            <a:chOff x="258762" y="1096359"/>
            <a:chExt cx="6011101" cy="1437005"/>
          </a:xfrm>
        </p:grpSpPr>
        <p:sp>
          <p:nvSpPr>
            <p:cNvPr id="104" name="矩形 103"/>
            <p:cNvSpPr/>
            <p:nvPr/>
          </p:nvSpPr>
          <p:spPr>
            <a:xfrm rot="18900000">
              <a:off x="4489767" y="1096359"/>
              <a:ext cx="1437005" cy="143700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85000"/>
                    <a:lumOff val="1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105" name="Rectangle 60"/>
            <p:cNvSpPr/>
            <p:nvPr/>
          </p:nvSpPr>
          <p:spPr>
            <a:xfrm>
              <a:off x="1277302" y="1487519"/>
              <a:ext cx="805815" cy="369570"/>
            </a:xfrm>
            <a:prstGeom prst="rect">
              <a:avLst/>
            </a:prstGeom>
          </p:spPr>
          <p:txBody>
            <a:bodyPr wrap="square" lIns="0" tIns="0" rIns="0" bIns="0">
              <a:spAutoFit/>
            </a:bodyPr>
            <a:lstStyle/>
            <a:p>
              <a:r>
                <a:rPr lang="en-US" altLang="zh-CN" sz="24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Java</a:t>
              </a:r>
              <a:endParaRPr lang="zh-CN" altLang="en-US" sz="24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106" name="TextBox 59"/>
            <p:cNvSpPr txBox="1"/>
            <p:nvPr/>
          </p:nvSpPr>
          <p:spPr>
            <a:xfrm>
              <a:off x="258762" y="1859629"/>
              <a:ext cx="2843530" cy="565785"/>
            </a:xfrm>
            <a:prstGeom prst="rect">
              <a:avLst/>
            </a:prstGeom>
            <a:noFill/>
          </p:spPr>
          <p:txBody>
            <a:bodyPr wrap="square" lIns="0" tIns="0" rIns="0" bIns="0" rtlCol="0">
              <a:spAutoFit/>
            </a:bodyPr>
            <a:lstStyle/>
            <a:p>
              <a:pPr algn="ctr" defTabSz="1219200">
                <a:lnSpc>
                  <a:spcPct val="120000"/>
                </a:lnSpc>
                <a:spcBef>
                  <a:spcPts val="20"/>
                </a:spcBef>
                <a:spcAft>
                  <a:spcPts val="0"/>
                </a:spcAft>
                <a:defRPr/>
              </a:pP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后端主体采用</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java</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语言</a:t>
              </a:r>
              <a:endPar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a:p>
              <a:pPr algn="ctr" defTabSz="1219200">
                <a:lnSpc>
                  <a:spcPct val="120000"/>
                </a:lnSpc>
                <a:spcBef>
                  <a:spcPts val="20"/>
                </a:spcBef>
                <a:spcAft>
                  <a:spcPts val="0"/>
                </a:spcAft>
                <a:defRPr/>
              </a:pP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本项目指定版本为 </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java17</a:t>
              </a:r>
              <a:endParaRPr lang="zh-CN"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cxnSp>
          <p:nvCxnSpPr>
            <p:cNvPr id="107" name="直接连接符 106"/>
            <p:cNvCxnSpPr/>
            <p:nvPr/>
          </p:nvCxnSpPr>
          <p:spPr>
            <a:xfrm>
              <a:off x="2986087" y="1978374"/>
              <a:ext cx="1075690" cy="0"/>
            </a:xfrm>
            <a:prstGeom prst="line">
              <a:avLst/>
            </a:prstGeom>
            <a:ln>
              <a:solidFill>
                <a:schemeClr val="bg1">
                  <a:lumMod val="65000"/>
                </a:schemeClr>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08" name="图片 10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75481" y="1155036"/>
              <a:ext cx="1061672" cy="823600"/>
            </a:xfrm>
            <a:prstGeom prst="rect">
              <a:avLst/>
            </a:prstGeom>
          </p:spPr>
        </p:pic>
        <p:sp>
          <p:nvSpPr>
            <p:cNvPr id="109" name="Rectangle 60"/>
            <p:cNvSpPr/>
            <p:nvPr/>
          </p:nvSpPr>
          <p:spPr>
            <a:xfrm>
              <a:off x="4775073" y="2004556"/>
              <a:ext cx="1494790" cy="307777"/>
            </a:xfrm>
            <a:prstGeom prst="rect">
              <a:avLst/>
            </a:prstGeom>
          </p:spPr>
          <p:txBody>
            <a:bodyPr wrap="square" lIns="0" tIns="0" rIns="0" bIns="0">
              <a:spAutoFit/>
            </a:bodyPr>
            <a:lstStyle/>
            <a:p>
              <a:r>
                <a:rPr lang="en-US" altLang="zh-CN" sz="2000" b="1" dirty="0">
                  <a:solidFill>
                    <a:srgbClr val="FF1515"/>
                  </a:solidFill>
                  <a:latin typeface="Bahnschrift" panose="020B0502040204020203" pitchFamily="34" charset="0"/>
                  <a:ea typeface="思源黑体 Light" panose="020B0300000000000000" pitchFamily="34" charset="-122"/>
                  <a:cs typeface="微软雅黑" panose="020B0503020204020204" pitchFamily="34" charset="-122"/>
                  <a:sym typeface="思源黑体 Light" panose="020B0300000000000000" pitchFamily="34" charset="-122"/>
                </a:rPr>
                <a:t>J</a:t>
              </a:r>
              <a:r>
                <a:rPr lang="en-US" altLang="zh-CN" b="1" dirty="0">
                  <a:solidFill>
                    <a:srgbClr val="FF1515"/>
                  </a:solidFill>
                  <a:latin typeface="Bahnschrift" panose="020B0502040204020203" pitchFamily="34" charset="0"/>
                  <a:ea typeface="思源黑体 Light" panose="020B0300000000000000" pitchFamily="34" charset="-122"/>
                  <a:cs typeface="微软雅黑" panose="020B0503020204020204" pitchFamily="34" charset="-122"/>
                  <a:sym typeface="思源黑体 Light" panose="020B0300000000000000" pitchFamily="34" charset="-122"/>
                </a:rPr>
                <a:t>ava</a:t>
              </a:r>
              <a:r>
                <a:rPr lang="en-US" altLang="zh-CN" b="1" dirty="0">
                  <a:solidFill>
                    <a:schemeClr val="tx1">
                      <a:lumMod val="75000"/>
                      <a:lumOff val="2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17</a:t>
              </a:r>
              <a:endParaRPr lang="zh-CN" altLang="en-US" b="1" dirty="0">
                <a:solidFill>
                  <a:schemeClr val="tx1">
                    <a:lumMod val="75000"/>
                    <a:lumOff val="2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3" name="矩形 62"/>
          <p:cNvSpPr/>
          <p:nvPr/>
        </p:nvSpPr>
        <p:spPr>
          <a:xfrm>
            <a:off x="1139865" y="533051"/>
            <a:ext cx="1364476" cy="400110"/>
          </a:xfrm>
          <a:prstGeom prst="rect">
            <a:avLst/>
          </a:prstGeom>
        </p:spPr>
        <p:txBody>
          <a:bodyPr wrap="none">
            <a:spAutoFit/>
          </a:bodyPr>
          <a:lstStyle/>
          <a:p>
            <a:r>
              <a:rPr lang="zh-CN" altLang="en-US" sz="2000" spc="300" dirty="0">
                <a:solidFill>
                  <a:schemeClr val="tx2"/>
                </a:solidFill>
                <a:cs typeface="+mn-ea"/>
                <a:sym typeface="+mn-lt"/>
              </a:rPr>
              <a:t>开发历程</a:t>
            </a:r>
            <a:endParaRPr lang="zh-CN" altLang="en-US" sz="2000" spc="300" dirty="0">
              <a:solidFill>
                <a:schemeClr val="tx2"/>
              </a:solidFill>
              <a:cs typeface="+mn-ea"/>
              <a:sym typeface="+mn-lt"/>
            </a:endParaRPr>
          </a:p>
        </p:txBody>
      </p:sp>
      <p:grpSp>
        <p:nvGrpSpPr>
          <p:cNvPr id="65" name="组合 64"/>
          <p:cNvGrpSpPr/>
          <p:nvPr/>
        </p:nvGrpSpPr>
        <p:grpSpPr>
          <a:xfrm rot="10800000">
            <a:off x="0" y="304408"/>
            <a:ext cx="1010103" cy="857396"/>
            <a:chOff x="-39567" y="0"/>
            <a:chExt cx="1677745" cy="1424104"/>
          </a:xfrm>
        </p:grpSpPr>
        <p:sp>
          <p:nvSpPr>
            <p:cNvPr id="6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6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76" name="组合 75"/>
          <p:cNvGrpSpPr/>
          <p:nvPr/>
        </p:nvGrpSpPr>
        <p:grpSpPr>
          <a:xfrm>
            <a:off x="519747" y="3001359"/>
            <a:ext cx="5588533" cy="2312035"/>
            <a:chOff x="519747" y="3001359"/>
            <a:chExt cx="5588533" cy="2312035"/>
          </a:xfrm>
        </p:grpSpPr>
        <p:sp>
          <p:nvSpPr>
            <p:cNvPr id="52" name="矩形 51"/>
            <p:cNvSpPr/>
            <p:nvPr/>
          </p:nvSpPr>
          <p:spPr>
            <a:xfrm rot="18900000">
              <a:off x="3581082" y="3001359"/>
              <a:ext cx="2312035" cy="2312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85000"/>
                    <a:lumOff val="1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69" name="Rectangle 60"/>
            <p:cNvSpPr/>
            <p:nvPr/>
          </p:nvSpPr>
          <p:spPr>
            <a:xfrm>
              <a:off x="665797" y="3276314"/>
              <a:ext cx="2021205" cy="369570"/>
            </a:xfrm>
            <a:prstGeom prst="rect">
              <a:avLst/>
            </a:prstGeom>
          </p:spPr>
          <p:txBody>
            <a:bodyPr wrap="square" lIns="0" tIns="0" rIns="0" bIns="0">
              <a:spAutoFit/>
            </a:bodyPr>
            <a:lstStyle/>
            <a:p>
              <a:pPr algn="ctr"/>
              <a:r>
                <a:rPr lang="en-US" altLang="zh-CN" sz="24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Spring Boot</a:t>
              </a:r>
              <a:endParaRPr lang="zh-CN" altLang="en-US" sz="24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70" name="TextBox 59"/>
            <p:cNvSpPr txBox="1"/>
            <p:nvPr/>
          </p:nvSpPr>
          <p:spPr>
            <a:xfrm>
              <a:off x="519747" y="3727164"/>
              <a:ext cx="2466340" cy="1529080"/>
            </a:xfrm>
            <a:prstGeom prst="rect">
              <a:avLst/>
            </a:prstGeom>
            <a:noFill/>
          </p:spPr>
          <p:txBody>
            <a:bodyPr wrap="square" lIns="0" tIns="0" rIns="0" bIns="0" rtlCol="0">
              <a:spAutoFit/>
            </a:bodyPr>
            <a:lstStyle/>
            <a:p>
              <a:pPr algn="ctr" defTabSz="1219200">
                <a:lnSpc>
                  <a:spcPct val="120000"/>
                </a:lnSpc>
                <a:spcBef>
                  <a:spcPts val="20"/>
                </a:spcBef>
                <a:spcAft>
                  <a:spcPts val="0"/>
                </a:spcAft>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快速开发的框架，能过快速整合第三方框架</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完全采用注解化，简化</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XML</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配置，内嵌</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HTTP</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服务器（</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Tomcate</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jetty</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），默认嵌入</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Tomcate</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，最终以</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Java</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应用程序进行执行</a:t>
              </a:r>
              <a:endParaRPr lang="zh-CN"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grpSp>
          <p:nvGrpSpPr>
            <p:cNvPr id="40" name="组合 39"/>
            <p:cNvGrpSpPr/>
            <p:nvPr/>
          </p:nvGrpSpPr>
          <p:grpSpPr>
            <a:xfrm>
              <a:off x="3627093" y="3354367"/>
              <a:ext cx="2481187" cy="870880"/>
              <a:chOff x="3296804" y="3370192"/>
              <a:chExt cx="2481187" cy="870880"/>
            </a:xfrm>
          </p:grpSpPr>
          <p:pic>
            <p:nvPicPr>
              <p:cNvPr id="48" name="图片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6804" y="3389545"/>
                <a:ext cx="851527" cy="851527"/>
              </a:xfrm>
              <a:prstGeom prst="rect">
                <a:avLst/>
              </a:prstGeom>
            </p:spPr>
          </p:pic>
          <p:grpSp>
            <p:nvGrpSpPr>
              <p:cNvPr id="49" name="组合 48"/>
              <p:cNvGrpSpPr/>
              <p:nvPr/>
            </p:nvGrpSpPr>
            <p:grpSpPr>
              <a:xfrm>
                <a:off x="4033840" y="3370192"/>
                <a:ext cx="1744151" cy="867290"/>
                <a:chOff x="3449000" y="3473846"/>
                <a:chExt cx="1744151" cy="867290"/>
              </a:xfrm>
            </p:grpSpPr>
            <p:sp>
              <p:nvSpPr>
                <p:cNvPr id="50" name="Rectangle 60"/>
                <p:cNvSpPr/>
                <p:nvPr/>
              </p:nvSpPr>
              <p:spPr>
                <a:xfrm>
                  <a:off x="3449000" y="3473846"/>
                  <a:ext cx="1533728" cy="492443"/>
                </a:xfrm>
                <a:prstGeom prst="rect">
                  <a:avLst/>
                </a:prstGeom>
              </p:spPr>
              <p:txBody>
                <a:bodyPr wrap="square" lIns="0" tIns="0" rIns="0" bIns="0">
                  <a:spAutoFit/>
                </a:bodyPr>
                <a:lstStyle/>
                <a:p>
                  <a:pPr algn="ctr"/>
                  <a:r>
                    <a:rPr lang="en-US" altLang="zh-CN" sz="3200" b="1" dirty="0">
                      <a:solidFill>
                        <a:srgbClr val="92D05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spring</a:t>
                  </a:r>
                  <a:endParaRPr lang="zh-CN" altLang="en-US" sz="32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51" name="文本框 50"/>
                <p:cNvSpPr txBox="1"/>
                <p:nvPr/>
              </p:nvSpPr>
              <p:spPr>
                <a:xfrm>
                  <a:off x="4166013" y="3879471"/>
                  <a:ext cx="1027138" cy="461665"/>
                </a:xfrm>
                <a:prstGeom prst="rect">
                  <a:avLst/>
                </a:prstGeom>
                <a:noFill/>
              </p:spPr>
              <p:txBody>
                <a:bodyPr wrap="square">
                  <a:spAutoFit/>
                </a:bodyPr>
                <a:lstStyle/>
                <a:p>
                  <a:r>
                    <a:rPr lang="en-US" altLang="zh-CN" sz="2400" b="1" dirty="0">
                      <a:solidFill>
                        <a:schemeClr val="bg1"/>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boot</a:t>
                  </a:r>
                  <a:endParaRPr lang="zh-CN" altLang="en-US" sz="2400" dirty="0">
                    <a:solidFill>
                      <a:schemeClr val="bg1"/>
                    </a:solidFill>
                  </a:endParaRPr>
                </a:p>
              </p:txBody>
            </p:sp>
          </p:grpSp>
        </p:grpSp>
        <p:grpSp>
          <p:nvGrpSpPr>
            <p:cNvPr id="41" name="组合 40"/>
            <p:cNvGrpSpPr/>
            <p:nvPr/>
          </p:nvGrpSpPr>
          <p:grpSpPr>
            <a:xfrm>
              <a:off x="3880764" y="4188861"/>
              <a:ext cx="1903631" cy="750811"/>
              <a:chOff x="3732139" y="3930964"/>
              <a:chExt cx="1903631" cy="750811"/>
            </a:xfrm>
          </p:grpSpPr>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139" y="3930964"/>
                <a:ext cx="750811" cy="750811"/>
              </a:xfrm>
              <a:prstGeom prst="rect">
                <a:avLst/>
              </a:prstGeom>
            </p:spPr>
          </p:pic>
          <p:sp>
            <p:nvSpPr>
              <p:cNvPr id="47" name="文本框 46"/>
              <p:cNvSpPr txBox="1"/>
              <p:nvPr/>
            </p:nvSpPr>
            <p:spPr>
              <a:xfrm>
                <a:off x="4433908" y="4079905"/>
                <a:ext cx="1201862" cy="553998"/>
              </a:xfrm>
              <a:prstGeom prst="rect">
                <a:avLst/>
              </a:prstGeom>
              <a:noFill/>
            </p:spPr>
            <p:txBody>
              <a:bodyPr wrap="square">
                <a:spAutoFit/>
              </a:bodyPr>
              <a:lstStyle/>
              <a:p>
                <a:r>
                  <a:rPr lang="en-US" altLang="zh-CN" sz="1200" b="1" dirty="0">
                    <a:solidFill>
                      <a:schemeClr val="bg1"/>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Apache</a:t>
                </a:r>
                <a:endParaRPr lang="en-US" altLang="zh-CN" sz="1200" b="1" dirty="0">
                  <a:solidFill>
                    <a:schemeClr val="bg1"/>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a:p>
                <a:r>
                  <a:rPr lang="en-US" altLang="zh-CN" sz="1800" b="1" dirty="0">
                    <a:solidFill>
                      <a:schemeClr val="bg1"/>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Tomcate</a:t>
                </a:r>
                <a:endParaRPr lang="zh-CN" altLang="en-US" b="1" dirty="0">
                  <a:solidFill>
                    <a:schemeClr val="bg1"/>
                  </a:solidFill>
                </a:endParaRPr>
              </a:p>
            </p:txBody>
          </p:sp>
        </p:grpSp>
      </p:grpSp>
      <p:grpSp>
        <p:nvGrpSpPr>
          <p:cNvPr id="78" name="组合 77"/>
          <p:cNvGrpSpPr/>
          <p:nvPr/>
        </p:nvGrpSpPr>
        <p:grpSpPr>
          <a:xfrm>
            <a:off x="6733222" y="3565239"/>
            <a:ext cx="4828540" cy="1174750"/>
            <a:chOff x="6733222" y="3565239"/>
            <a:chExt cx="4828540" cy="1174750"/>
          </a:xfrm>
        </p:grpSpPr>
        <p:sp>
          <p:nvSpPr>
            <p:cNvPr id="54" name="矩形 53"/>
            <p:cNvSpPr/>
            <p:nvPr/>
          </p:nvSpPr>
          <p:spPr>
            <a:xfrm rot="18900000">
              <a:off x="6733222" y="3593814"/>
              <a:ext cx="1144270" cy="11442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85000"/>
                    <a:lumOff val="1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cxnSp>
          <p:nvCxnSpPr>
            <p:cNvPr id="57" name="直接连接符 56"/>
            <p:cNvCxnSpPr/>
            <p:nvPr/>
          </p:nvCxnSpPr>
          <p:spPr>
            <a:xfrm flipH="1">
              <a:off x="8230552" y="4177379"/>
              <a:ext cx="646430" cy="0"/>
            </a:xfrm>
            <a:prstGeom prst="line">
              <a:avLst/>
            </a:prstGeom>
            <a:ln>
              <a:solidFill>
                <a:schemeClr val="bg1">
                  <a:lumMod val="6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9033192" y="3565239"/>
              <a:ext cx="1494790" cy="276860"/>
            </a:xfrm>
            <a:prstGeom prst="rect">
              <a:avLst/>
            </a:prstGeom>
          </p:spPr>
          <p:txBody>
            <a:bodyPr wrap="square" lIns="0" tIns="0" rIns="0" bIns="0">
              <a:spAutoFit/>
            </a:bodyPr>
            <a:lstStyle/>
            <a:p>
              <a:r>
                <a:rPr lang="en-US" altLang="zh-CN"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MyBatis</a:t>
              </a:r>
              <a:endParaRPr lang="zh-CN" altLang="en-US"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62" name="TextBox 59"/>
            <p:cNvSpPr txBox="1"/>
            <p:nvPr/>
          </p:nvSpPr>
          <p:spPr>
            <a:xfrm>
              <a:off x="9033192" y="3878294"/>
              <a:ext cx="2528570" cy="861695"/>
            </a:xfrm>
            <a:prstGeom prst="rect">
              <a:avLst/>
            </a:prstGeom>
            <a:noFill/>
          </p:spPr>
          <p:txBody>
            <a:bodyPr wrap="square" lIns="0" tIns="0" rIns="0" bIns="0" rtlCol="0">
              <a:spAutoFit/>
            </a:bodyPr>
            <a:lstStyle/>
            <a:p>
              <a:pPr defTabSz="1219200">
                <a:lnSpc>
                  <a:spcPct val="120000"/>
                </a:lnSpc>
                <a:spcBef>
                  <a:spcPts val="20"/>
                </a:spcBef>
                <a:spcAft>
                  <a:spcPts val="0"/>
                </a:spcAft>
                <a:defRPr/>
              </a:pP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集成</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MyBatis</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框架到</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Spring Boot</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应用程序中，用于简化数据库操作</a:t>
              </a:r>
              <a:endParaRPr lang="zh-CN"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sp>
          <p:nvSpPr>
            <p:cNvPr id="71" name="Rectangle 60"/>
            <p:cNvSpPr/>
            <p:nvPr/>
          </p:nvSpPr>
          <p:spPr>
            <a:xfrm>
              <a:off x="6905942" y="4295489"/>
              <a:ext cx="1494790" cy="276860"/>
            </a:xfrm>
            <a:prstGeom prst="rect">
              <a:avLst/>
            </a:prstGeom>
          </p:spPr>
          <p:txBody>
            <a:bodyPr wrap="square" lIns="0" tIns="0" rIns="0" bIns="0">
              <a:spAutoFit/>
            </a:bodyPr>
            <a:lstStyle/>
            <a:p>
              <a:r>
                <a:rPr lang="en-US" altLang="zh-CN" b="1" dirty="0">
                  <a:solidFill>
                    <a:schemeClr val="tx1">
                      <a:lumMod val="85000"/>
                      <a:lumOff val="15000"/>
                    </a:schemeClr>
                  </a:solidFill>
                  <a:latin typeface="Cambria" panose="02040503050406030204" pitchFamily="18" charset="0"/>
                  <a:ea typeface="Cambria" panose="02040503050406030204" pitchFamily="18" charset="0"/>
                  <a:cs typeface="微软雅黑" panose="020B0503020204020204" pitchFamily="34" charset="-122"/>
                  <a:sym typeface="思源黑体 Light" panose="020B0300000000000000" pitchFamily="34" charset="-122"/>
                </a:rPr>
                <a:t>MyBatis</a:t>
              </a:r>
              <a:endParaRPr lang="zh-CN" altLang="en-US" b="1" dirty="0">
                <a:solidFill>
                  <a:schemeClr val="tx1">
                    <a:lumMod val="85000"/>
                    <a:lumOff val="15000"/>
                  </a:schemeClr>
                </a:solidFill>
                <a:latin typeface="Cambria" panose="02040503050406030204" pitchFamily="18" charset="0"/>
                <a:ea typeface="思源黑体 Light" panose="020B0300000000000000" pitchFamily="34" charset="-122"/>
                <a:cs typeface="微软雅黑" panose="020B0503020204020204" pitchFamily="34" charset="-122"/>
                <a:sym typeface="思源黑体 Light" panose="020B0300000000000000" pitchFamily="34" charset="-122"/>
              </a:endParaRPr>
            </a:p>
          </p:txBody>
        </p:sp>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9382" y="3743352"/>
              <a:ext cx="683723" cy="577667"/>
            </a:xfrm>
            <a:prstGeom prst="rect">
              <a:avLst/>
            </a:prstGeom>
          </p:spPr>
        </p:pic>
      </p:grpSp>
      <p:grpSp>
        <p:nvGrpSpPr>
          <p:cNvPr id="77" name="组合 76"/>
          <p:cNvGrpSpPr/>
          <p:nvPr/>
        </p:nvGrpSpPr>
        <p:grpSpPr>
          <a:xfrm>
            <a:off x="5606732" y="1812639"/>
            <a:ext cx="6326505" cy="1941195"/>
            <a:chOff x="5606732" y="1812639"/>
            <a:chExt cx="6326505" cy="1941195"/>
          </a:xfrm>
        </p:grpSpPr>
        <p:sp>
          <p:nvSpPr>
            <p:cNvPr id="53" name="矩形 52"/>
            <p:cNvSpPr/>
            <p:nvPr/>
          </p:nvSpPr>
          <p:spPr>
            <a:xfrm rot="18900000">
              <a:off x="5606732" y="2090134"/>
              <a:ext cx="1663700" cy="16637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85000"/>
                    <a:lumOff val="1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cxnSp>
          <p:nvCxnSpPr>
            <p:cNvPr id="56" name="直接连接符 55"/>
            <p:cNvCxnSpPr/>
            <p:nvPr/>
          </p:nvCxnSpPr>
          <p:spPr>
            <a:xfrm flipH="1">
              <a:off x="7141527" y="2146649"/>
              <a:ext cx="1735455" cy="0"/>
            </a:xfrm>
            <a:prstGeom prst="line">
              <a:avLst/>
            </a:prstGeom>
            <a:ln>
              <a:solidFill>
                <a:schemeClr val="bg1">
                  <a:lumMod val="6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9" name="Rectangle 60"/>
            <p:cNvSpPr/>
            <p:nvPr/>
          </p:nvSpPr>
          <p:spPr>
            <a:xfrm>
              <a:off x="9089707" y="1812639"/>
              <a:ext cx="1494790" cy="276860"/>
            </a:xfrm>
            <a:prstGeom prst="rect">
              <a:avLst/>
            </a:prstGeom>
          </p:spPr>
          <p:txBody>
            <a:bodyPr wrap="square" lIns="0" tIns="0" rIns="0" bIns="0">
              <a:spAutoFit/>
            </a:bodyPr>
            <a:lstStyle/>
            <a:p>
              <a:r>
                <a:rPr lang="en-US" altLang="zh-CN"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MySQL</a:t>
              </a:r>
              <a:endParaRPr lang="zh-CN" altLang="en-US"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60" name="TextBox 59"/>
            <p:cNvSpPr txBox="1"/>
            <p:nvPr/>
          </p:nvSpPr>
          <p:spPr>
            <a:xfrm>
              <a:off x="9089707" y="2100929"/>
              <a:ext cx="2843530" cy="861695"/>
            </a:xfrm>
            <a:prstGeom prst="rect">
              <a:avLst/>
            </a:prstGeom>
            <a:noFill/>
          </p:spPr>
          <p:txBody>
            <a:bodyPr wrap="square" lIns="0" tIns="0" rIns="0" bIns="0" rtlCol="0">
              <a:spAutoFit/>
            </a:bodyPr>
            <a:lstStyle/>
            <a:p>
              <a:pPr defTabSz="1219200">
                <a:lnSpc>
                  <a:spcPct val="120000"/>
                </a:lnSpc>
                <a:spcBef>
                  <a:spcPts val="20"/>
                </a:spcBef>
                <a:spcAft>
                  <a:spcPts val="0"/>
                </a:spcAft>
                <a:defRPr/>
              </a:pP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项目内置</a:t>
              </a:r>
              <a:r>
                <a:rPr lang="en-US" altLang="zh-CN" sz="1600" dirty="0" err="1">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mysql</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-connector-j: MySQL</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的</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JDBC</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驱动，用于连接</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MySQL</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数据库</a:t>
              </a:r>
              <a:endParaRPr lang="zh-CN"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1951" y="2166241"/>
              <a:ext cx="1027138" cy="939098"/>
            </a:xfrm>
            <a:prstGeom prst="rect">
              <a:avLst/>
            </a:prstGeom>
          </p:spPr>
        </p:pic>
        <p:sp>
          <p:nvSpPr>
            <p:cNvPr id="44" name="Rectangle 60"/>
            <p:cNvSpPr/>
            <p:nvPr/>
          </p:nvSpPr>
          <p:spPr>
            <a:xfrm>
              <a:off x="6070964" y="3171213"/>
              <a:ext cx="850542" cy="276860"/>
            </a:xfrm>
            <a:prstGeom prst="rect">
              <a:avLst/>
            </a:prstGeom>
          </p:spPr>
          <p:txBody>
            <a:bodyPr wrap="square" lIns="0" tIns="0" rIns="0" bIns="0">
              <a:spAutoFit/>
            </a:bodyPr>
            <a:lstStyle/>
            <a:p>
              <a:r>
                <a:rPr lang="en-US" altLang="zh-CN" b="1" dirty="0">
                  <a:solidFill>
                    <a:schemeClr val="bg1"/>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My</a:t>
              </a:r>
              <a:r>
                <a:rPr lang="en-US" altLang="zh-CN" b="1" dirty="0">
                  <a:solidFill>
                    <a:srgbClr val="FFC00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SQL</a:t>
              </a:r>
              <a:endParaRPr lang="zh-CN" altLang="en-US" b="1" dirty="0">
                <a:solidFill>
                  <a:srgbClr val="FFC000"/>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grpSp>
      <p:grpSp>
        <p:nvGrpSpPr>
          <p:cNvPr id="79" name="组合 78"/>
          <p:cNvGrpSpPr/>
          <p:nvPr/>
        </p:nvGrpSpPr>
        <p:grpSpPr>
          <a:xfrm>
            <a:off x="5457279" y="4522819"/>
            <a:ext cx="5819368" cy="1802130"/>
            <a:chOff x="5457279" y="4522819"/>
            <a:chExt cx="5819368" cy="1802130"/>
          </a:xfrm>
        </p:grpSpPr>
        <p:sp>
          <p:nvSpPr>
            <p:cNvPr id="55" name="矩形 54"/>
            <p:cNvSpPr/>
            <p:nvPr/>
          </p:nvSpPr>
          <p:spPr>
            <a:xfrm rot="18900000">
              <a:off x="5714047" y="4522819"/>
              <a:ext cx="1437005" cy="143700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85000"/>
                    <a:lumOff val="1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cxnSp>
          <p:nvCxnSpPr>
            <p:cNvPr id="58" name="直接连接符 57"/>
            <p:cNvCxnSpPr/>
            <p:nvPr/>
          </p:nvCxnSpPr>
          <p:spPr>
            <a:xfrm flipH="1">
              <a:off x="7141527" y="5764879"/>
              <a:ext cx="1735455" cy="0"/>
            </a:xfrm>
            <a:prstGeom prst="line">
              <a:avLst/>
            </a:prstGeom>
            <a:ln>
              <a:solidFill>
                <a:schemeClr val="bg1">
                  <a:lumMod val="6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4" name="Rectangle 60"/>
            <p:cNvSpPr/>
            <p:nvPr/>
          </p:nvSpPr>
          <p:spPr>
            <a:xfrm>
              <a:off x="9089707" y="5186394"/>
              <a:ext cx="1494790" cy="276860"/>
            </a:xfrm>
            <a:prstGeom prst="rect">
              <a:avLst/>
            </a:prstGeom>
          </p:spPr>
          <p:txBody>
            <a:bodyPr wrap="square" lIns="0" tIns="0" rIns="0" bIns="0">
              <a:spAutoFit/>
            </a:bodyPr>
            <a:lstStyle/>
            <a:p>
              <a:r>
                <a:rPr lang="en-US" altLang="zh-CN"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Maven</a:t>
              </a:r>
              <a:endParaRPr lang="zh-CN" altLang="en-US"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68" name="TextBox 59"/>
            <p:cNvSpPr txBox="1"/>
            <p:nvPr/>
          </p:nvSpPr>
          <p:spPr>
            <a:xfrm>
              <a:off x="9089707" y="5463254"/>
              <a:ext cx="2186940" cy="861695"/>
            </a:xfrm>
            <a:prstGeom prst="rect">
              <a:avLst/>
            </a:prstGeom>
            <a:noFill/>
          </p:spPr>
          <p:txBody>
            <a:bodyPr wrap="square" lIns="0" tIns="0" rIns="0" bIns="0" rtlCol="0">
              <a:spAutoFit/>
            </a:bodyPr>
            <a:lstStyle/>
            <a:p>
              <a:pPr defTabSz="1219200">
                <a:lnSpc>
                  <a:spcPct val="120000"/>
                </a:lnSpc>
                <a:spcBef>
                  <a:spcPts val="20"/>
                </a:spcBef>
                <a:spcAft>
                  <a:spcPts val="0"/>
                </a:spcAft>
                <a:defRPr/>
              </a:pP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整个项目是基于</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Maven</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构建的，使用</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Maven</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进行依赖管理和项目构建</a:t>
              </a:r>
              <a:endParaRPr lang="zh-CN"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7279" y="4963805"/>
              <a:ext cx="2032233" cy="525507"/>
            </a:xfrm>
            <a:prstGeom prst="rect">
              <a:avLst/>
            </a:prstGeom>
          </p:spPr>
        </p:pic>
      </p:grpSp>
      <p:grpSp>
        <p:nvGrpSpPr>
          <p:cNvPr id="80" name="组合 79"/>
          <p:cNvGrpSpPr/>
          <p:nvPr/>
        </p:nvGrpSpPr>
        <p:grpSpPr>
          <a:xfrm>
            <a:off x="258762" y="1096359"/>
            <a:ext cx="6011101" cy="1437005"/>
            <a:chOff x="258762" y="1096359"/>
            <a:chExt cx="6011101" cy="1437005"/>
          </a:xfrm>
        </p:grpSpPr>
        <p:sp>
          <p:nvSpPr>
            <p:cNvPr id="72" name="矩形 71"/>
            <p:cNvSpPr/>
            <p:nvPr/>
          </p:nvSpPr>
          <p:spPr>
            <a:xfrm rot="18900000">
              <a:off x="4489767" y="1096359"/>
              <a:ext cx="1437005" cy="143700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85000"/>
                    <a:lumOff val="1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73" name="Rectangle 60"/>
            <p:cNvSpPr/>
            <p:nvPr/>
          </p:nvSpPr>
          <p:spPr>
            <a:xfrm>
              <a:off x="1277302" y="1487519"/>
              <a:ext cx="805815" cy="369570"/>
            </a:xfrm>
            <a:prstGeom prst="rect">
              <a:avLst/>
            </a:prstGeom>
          </p:spPr>
          <p:txBody>
            <a:bodyPr wrap="square" lIns="0" tIns="0" rIns="0" bIns="0">
              <a:spAutoFit/>
            </a:bodyPr>
            <a:lstStyle/>
            <a:p>
              <a:r>
                <a:rPr lang="en-US" altLang="zh-CN" sz="24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Java</a:t>
              </a:r>
              <a:endParaRPr lang="zh-CN" altLang="en-US" sz="2400"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74" name="TextBox 59"/>
            <p:cNvSpPr txBox="1"/>
            <p:nvPr/>
          </p:nvSpPr>
          <p:spPr>
            <a:xfrm>
              <a:off x="258762" y="1859629"/>
              <a:ext cx="2843530" cy="565785"/>
            </a:xfrm>
            <a:prstGeom prst="rect">
              <a:avLst/>
            </a:prstGeom>
            <a:noFill/>
          </p:spPr>
          <p:txBody>
            <a:bodyPr wrap="square" lIns="0" tIns="0" rIns="0" bIns="0" rtlCol="0">
              <a:spAutoFit/>
            </a:bodyPr>
            <a:lstStyle/>
            <a:p>
              <a:pPr algn="ctr" defTabSz="1219200">
                <a:lnSpc>
                  <a:spcPct val="120000"/>
                </a:lnSpc>
                <a:spcBef>
                  <a:spcPts val="20"/>
                </a:spcBef>
                <a:spcAft>
                  <a:spcPts val="0"/>
                </a:spcAft>
                <a:defRPr/>
              </a:pP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后端主体采用</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java</a:t>
              </a: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语言</a:t>
              </a:r>
              <a:endPar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a:p>
              <a:pPr algn="ctr" defTabSz="1219200">
                <a:lnSpc>
                  <a:spcPct val="120000"/>
                </a:lnSpc>
                <a:spcBef>
                  <a:spcPts val="20"/>
                </a:spcBef>
                <a:spcAft>
                  <a:spcPts val="0"/>
                </a:spcAft>
                <a:defRPr/>
              </a:pPr>
              <a:r>
                <a:rPr lang="zh-CN" altLang="en-US"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本项目指定版本为 </a:t>
              </a:r>
              <a:r>
                <a:rPr lang="en-US"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java17</a:t>
              </a:r>
              <a:endParaRPr lang="zh-CN" altLang="zh-CN" sz="16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cxnSp>
          <p:nvCxnSpPr>
            <p:cNvPr id="75" name="直接连接符 74"/>
            <p:cNvCxnSpPr/>
            <p:nvPr/>
          </p:nvCxnSpPr>
          <p:spPr>
            <a:xfrm>
              <a:off x="2986087" y="1978374"/>
              <a:ext cx="1075690" cy="0"/>
            </a:xfrm>
            <a:prstGeom prst="line">
              <a:avLst/>
            </a:prstGeom>
            <a:ln>
              <a:solidFill>
                <a:schemeClr val="bg1">
                  <a:lumMod val="65000"/>
                </a:schemeClr>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5481" y="1155036"/>
              <a:ext cx="1061672" cy="823600"/>
            </a:xfrm>
            <a:prstGeom prst="rect">
              <a:avLst/>
            </a:prstGeom>
          </p:spPr>
        </p:pic>
        <p:sp>
          <p:nvSpPr>
            <p:cNvPr id="15" name="Rectangle 60"/>
            <p:cNvSpPr/>
            <p:nvPr/>
          </p:nvSpPr>
          <p:spPr>
            <a:xfrm>
              <a:off x="4775073" y="2004556"/>
              <a:ext cx="1494790" cy="307777"/>
            </a:xfrm>
            <a:prstGeom prst="rect">
              <a:avLst/>
            </a:prstGeom>
          </p:spPr>
          <p:txBody>
            <a:bodyPr wrap="square" lIns="0" tIns="0" rIns="0" bIns="0">
              <a:spAutoFit/>
            </a:bodyPr>
            <a:lstStyle/>
            <a:p>
              <a:r>
                <a:rPr lang="en-US" altLang="zh-CN" sz="2000" b="1" dirty="0">
                  <a:solidFill>
                    <a:srgbClr val="FF1515"/>
                  </a:solidFill>
                  <a:latin typeface="Bahnschrift" panose="020B0502040204020203" pitchFamily="34" charset="0"/>
                  <a:ea typeface="思源黑体 Light" panose="020B0300000000000000" pitchFamily="34" charset="-122"/>
                  <a:cs typeface="微软雅黑" panose="020B0503020204020204" pitchFamily="34" charset="-122"/>
                  <a:sym typeface="思源黑体 Light" panose="020B0300000000000000" pitchFamily="34" charset="-122"/>
                </a:rPr>
                <a:t>J</a:t>
              </a:r>
              <a:r>
                <a:rPr lang="en-US" altLang="zh-CN" b="1" dirty="0">
                  <a:solidFill>
                    <a:srgbClr val="FF1515"/>
                  </a:solidFill>
                  <a:latin typeface="Bahnschrift" panose="020B0502040204020203" pitchFamily="34" charset="0"/>
                  <a:ea typeface="思源黑体 Light" panose="020B0300000000000000" pitchFamily="34" charset="-122"/>
                  <a:cs typeface="微软雅黑" panose="020B0503020204020204" pitchFamily="34" charset="-122"/>
                  <a:sym typeface="思源黑体 Light" panose="020B0300000000000000" pitchFamily="34" charset="-122"/>
                </a:rPr>
                <a:t>ava</a:t>
              </a:r>
              <a:r>
                <a:rPr lang="en-US" altLang="zh-CN" b="1" dirty="0">
                  <a:solidFill>
                    <a:schemeClr val="tx1">
                      <a:lumMod val="75000"/>
                      <a:lumOff val="2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17</a:t>
              </a:r>
              <a:endParaRPr lang="zh-CN" altLang="en-US" b="1" dirty="0">
                <a:solidFill>
                  <a:schemeClr val="tx1">
                    <a:lumMod val="75000"/>
                    <a:lumOff val="2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grpSp>
      <p:grpSp>
        <p:nvGrpSpPr>
          <p:cNvPr id="81" name="组合 80"/>
          <p:cNvGrpSpPr/>
          <p:nvPr/>
        </p:nvGrpSpPr>
        <p:grpSpPr>
          <a:xfrm>
            <a:off x="4851584" y="7864446"/>
            <a:ext cx="1644651" cy="1643062"/>
            <a:chOff x="4801052" y="1019299"/>
            <a:chExt cx="1644651" cy="1643062"/>
          </a:xfrm>
        </p:grpSpPr>
        <p:sp>
          <p:nvSpPr>
            <p:cNvPr id="82" name="圆角矩形 12"/>
            <p:cNvSpPr>
              <a:spLocks noChangeArrowheads="1"/>
            </p:cNvSpPr>
            <p:nvPr/>
          </p:nvSpPr>
          <p:spPr bwMode="auto">
            <a:xfrm rot="2700000">
              <a:off x="4801847" y="1018504"/>
              <a:ext cx="1643062" cy="1644651"/>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pic>
          <p:nvPicPr>
            <p:cNvPr id="83" name="图片 8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2665" y="1348968"/>
              <a:ext cx="721426" cy="721426"/>
            </a:xfrm>
            <a:prstGeom prst="rect">
              <a:avLst/>
            </a:prstGeom>
          </p:spPr>
        </p:pic>
        <p:sp>
          <p:nvSpPr>
            <p:cNvPr id="84" name="文本框 46"/>
            <p:cNvSpPr>
              <a:spLocks noChangeArrowheads="1"/>
            </p:cNvSpPr>
            <p:nvPr/>
          </p:nvSpPr>
          <p:spPr bwMode="auto">
            <a:xfrm>
              <a:off x="5043232" y="2075828"/>
              <a:ext cx="1220889"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2B9939"/>
                  </a:solidFill>
                  <a:effectLst/>
                  <a:uLnTx/>
                  <a:uFillTx/>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rPr>
                <a:t>uni-App</a:t>
              </a:r>
              <a:endParaRPr kumimoji="0" lang="zh-CN" altLang="en-US" sz="1800" b="1" i="0" u="none" strike="noStrike" kern="1200" cap="none" spc="0" normalizeH="0" baseline="0" noProof="0" dirty="0">
                <a:ln>
                  <a:noFill/>
                </a:ln>
                <a:solidFill>
                  <a:srgbClr val="2B9939"/>
                </a:solidFill>
                <a:effectLst/>
                <a:uLnTx/>
                <a:uFillTx/>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endParaRPr>
            </a:p>
          </p:txBody>
        </p:sp>
      </p:grpSp>
      <p:grpSp>
        <p:nvGrpSpPr>
          <p:cNvPr id="85" name="组合 84"/>
          <p:cNvGrpSpPr/>
          <p:nvPr/>
        </p:nvGrpSpPr>
        <p:grpSpPr>
          <a:xfrm>
            <a:off x="525686" y="8652447"/>
            <a:ext cx="4718003" cy="2126903"/>
            <a:chOff x="441825" y="1807045"/>
            <a:chExt cx="4718003" cy="2126903"/>
          </a:xfrm>
        </p:grpSpPr>
        <p:sp>
          <p:nvSpPr>
            <p:cNvPr id="86" name="圆角矩形 13"/>
            <p:cNvSpPr>
              <a:spLocks noChangeArrowheads="1"/>
            </p:cNvSpPr>
            <p:nvPr/>
          </p:nvSpPr>
          <p:spPr bwMode="auto">
            <a:xfrm rot="18900000">
              <a:off x="3515177" y="2290885"/>
              <a:ext cx="1644651" cy="1643063"/>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nvGrpSpPr>
            <p:cNvPr id="87" name="Group 20"/>
            <p:cNvGrpSpPr/>
            <p:nvPr/>
          </p:nvGrpSpPr>
          <p:grpSpPr bwMode="auto">
            <a:xfrm flipH="1" flipV="1">
              <a:off x="638651" y="2098286"/>
              <a:ext cx="3016251" cy="511799"/>
              <a:chOff x="0" y="0"/>
              <a:chExt cx="3346317" cy="574142"/>
            </a:xfrm>
          </p:grpSpPr>
          <p:grpSp>
            <p:nvGrpSpPr>
              <p:cNvPr id="92" name="Group 21"/>
              <p:cNvGrpSpPr/>
              <p:nvPr/>
            </p:nvGrpSpPr>
            <p:grpSpPr bwMode="auto">
              <a:xfrm flipV="1">
                <a:off x="0" y="0"/>
                <a:ext cx="3212048" cy="466873"/>
                <a:chOff x="0" y="0"/>
                <a:chExt cx="3212048" cy="466873"/>
              </a:xfrm>
            </p:grpSpPr>
            <p:sp>
              <p:nvSpPr>
                <p:cNvPr id="94" name="直接连接符 37"/>
                <p:cNvSpPr>
                  <a:spLocks noChangeShapeType="1"/>
                </p:cNvSpPr>
                <p:nvPr/>
              </p:nvSpPr>
              <p:spPr bwMode="auto">
                <a:xfrm flipV="1">
                  <a:off x="380423" y="-72"/>
                  <a:ext cx="2832041" cy="0"/>
                </a:xfrm>
                <a:prstGeom prst="line">
                  <a:avLst/>
                </a:prstGeom>
                <a:noFill/>
                <a:ln w="12700">
                  <a:solidFill>
                    <a:schemeClr val="accent2"/>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95" name="直接连接符 38"/>
                <p:cNvSpPr>
                  <a:spLocks noChangeShapeType="1"/>
                </p:cNvSpPr>
                <p:nvPr/>
              </p:nvSpPr>
              <p:spPr bwMode="auto">
                <a:xfrm flipV="1">
                  <a:off x="0" y="-72"/>
                  <a:ext cx="380423" cy="466945"/>
                </a:xfrm>
                <a:prstGeom prst="line">
                  <a:avLst/>
                </a:prstGeom>
                <a:noFill/>
                <a:ln w="12700">
                  <a:solidFill>
                    <a:schemeClr val="accent2"/>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93" name="椭圆 36"/>
              <p:cNvSpPr>
                <a:spLocks noChangeArrowheads="1"/>
              </p:cNvSpPr>
              <p:nvPr/>
            </p:nvSpPr>
            <p:spPr bwMode="auto">
              <a:xfrm>
                <a:off x="3131448" y="359747"/>
                <a:ext cx="214869" cy="214395"/>
              </a:xfrm>
              <a:prstGeom prst="ellipse">
                <a:avLst/>
              </a:prstGeom>
              <a:solidFill>
                <a:schemeClr val="accent2"/>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88" name="文本框 45"/>
            <p:cNvSpPr>
              <a:spLocks noChangeArrowheads="1"/>
            </p:cNvSpPr>
            <p:nvPr/>
          </p:nvSpPr>
          <p:spPr bwMode="auto">
            <a:xfrm>
              <a:off x="990621" y="1807045"/>
              <a:ext cx="2184266"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defRPr/>
              </a:pP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采用</a:t>
              </a:r>
              <a:r>
                <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vue3</a:t>
              </a: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前端框架</a:t>
              </a:r>
              <a:endParaRPr kumimoji="0" lang="zh-CN" altLang="en-US" sz="1800" b="1" i="0" u="none" strike="noStrike" kern="1200" cap="none" spc="0" normalizeH="0" baseline="0" noProof="0" dirty="0">
                <a:ln>
                  <a:noFill/>
                </a:ln>
                <a:solidFill>
                  <a:schemeClr val="tx1">
                    <a:lumMod val="75000"/>
                    <a:lumOff val="25000"/>
                  </a:scheme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89" name="矩形 88" descr="e7d195523061f1c0dc554706afe4c72a60a25314cbaece805811E654B44695D34D35691164BB3D154CCFD5D798F6FEAD99EAA8F1ADC3D4AFA5BC9ED0BB3A4B45073A038AC38E89AB54D31AA59602B9F12209B776749A2CCA36AD07C888D793A35F9D491ED1216934BB3A67970262DCEF660A8C3A8D1E7FE509DD9C96939D9FB9CDC0D2D415A58769"/>
            <p:cNvSpPr/>
            <p:nvPr/>
          </p:nvSpPr>
          <p:spPr>
            <a:xfrm>
              <a:off x="441825" y="2318048"/>
              <a:ext cx="3051544" cy="953723"/>
            </a:xfrm>
            <a:prstGeom prst="rect">
              <a:avLst/>
            </a:prstGeom>
          </p:spPr>
          <p:txBody>
            <a:bodyPr wrap="square">
              <a:spAutoFit/>
            </a:bodyPr>
            <a:lstStyle/>
            <a:p>
              <a:pPr lvl="0" defTabSz="457200">
                <a:lnSpc>
                  <a:spcPct val="120000"/>
                </a:lnSpc>
                <a:defRPr/>
              </a:pP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是一个适用场景丰富的 </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Web </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前端框架基于标准 </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HTML</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CSS </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和 </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JavaScript </a:t>
              </a:r>
              <a:r>
                <a:rPr lang="zh-CN" altLang="en-US"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构建</a:t>
              </a:r>
              <a:r>
                <a:rPr lang="en-US" altLang="zh-CN" sz="1600" dirty="0">
                  <a:solidFill>
                    <a:schemeClr val="tx1">
                      <a:lumMod val="75000"/>
                      <a:lumOff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思源黑体 Light" panose="020B0300000000000000" pitchFamily="34" charset="-122"/>
                <a:ea typeface="思源黑体 Light" panose="020B0300000000000000" pitchFamily="34" charset="-122"/>
                <a:cs typeface="Segoe UI" panose="020B0502040204020203" pitchFamily="34" charset="0"/>
                <a:sym typeface="思源黑体 Light" panose="020B0300000000000000" pitchFamily="34" charset="-122"/>
              </a:endParaRPr>
            </a:p>
          </p:txBody>
        </p:sp>
        <p:pic>
          <p:nvPicPr>
            <p:cNvPr id="90" name="图片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47793" y="2492419"/>
              <a:ext cx="1002985" cy="1002985"/>
            </a:xfrm>
            <a:prstGeom prst="rect">
              <a:avLst/>
            </a:prstGeom>
          </p:spPr>
        </p:pic>
        <p:sp>
          <p:nvSpPr>
            <p:cNvPr id="91" name="文本框 46"/>
            <p:cNvSpPr>
              <a:spLocks noChangeArrowheads="1"/>
            </p:cNvSpPr>
            <p:nvPr/>
          </p:nvSpPr>
          <p:spPr bwMode="auto">
            <a:xfrm>
              <a:off x="3939475" y="3344984"/>
              <a:ext cx="878052"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34495E"/>
                  </a:solidFill>
                  <a:effectLst/>
                  <a:uLnTx/>
                  <a:uFillTx/>
                  <a:latin typeface="Yu Gothic UI" panose="020B0500000000000000" pitchFamily="34" charset="-128"/>
                  <a:ea typeface="Yu Gothic UI" panose="020B0500000000000000" pitchFamily="34" charset="-128"/>
                  <a:cs typeface="阿里巴巴普惠体 3.0 95 ExtraBold" panose="00020600040101010101" pitchFamily="18" charset="-122"/>
                  <a:sym typeface="思源黑体 Light" panose="020B0300000000000000" pitchFamily="34" charset="-122"/>
                </a:rPr>
                <a:t>Vue.js</a:t>
              </a:r>
              <a:endParaRPr kumimoji="0" lang="zh-CN" altLang="en-US" sz="1800" b="1" i="0" u="none" strike="noStrike" kern="1200" cap="none" spc="0" normalizeH="0" baseline="0" noProof="0" dirty="0">
                <a:ln>
                  <a:noFill/>
                </a:ln>
                <a:solidFill>
                  <a:srgbClr val="34495E"/>
                </a:solidFill>
                <a:effectLst/>
                <a:uLnTx/>
                <a:uFillTx/>
                <a:latin typeface="Yu Gothic UI" panose="020B0500000000000000" pitchFamily="34" charset="-128"/>
                <a:ea typeface="Yu Gothic UI" panose="020B0500000000000000" pitchFamily="34" charset="-128"/>
                <a:cs typeface="阿里巴巴普惠体 3.0 95 ExtraBold" panose="00020600040101010101" pitchFamily="18" charset="-122"/>
                <a:sym typeface="思源黑体 Light" panose="020B0300000000000000" pitchFamily="34" charset="-122"/>
              </a:endParaRPr>
            </a:p>
          </p:txBody>
        </p:sp>
      </p:grpSp>
      <p:grpSp>
        <p:nvGrpSpPr>
          <p:cNvPr id="96" name="组合 95"/>
          <p:cNvGrpSpPr/>
          <p:nvPr/>
        </p:nvGrpSpPr>
        <p:grpSpPr>
          <a:xfrm>
            <a:off x="6118411" y="7149555"/>
            <a:ext cx="5721350" cy="1751356"/>
            <a:chOff x="6067879" y="304408"/>
            <a:chExt cx="5721350" cy="1751356"/>
          </a:xfrm>
        </p:grpSpPr>
        <p:grpSp>
          <p:nvGrpSpPr>
            <p:cNvPr id="97" name="Group 10"/>
            <p:cNvGrpSpPr/>
            <p:nvPr/>
          </p:nvGrpSpPr>
          <p:grpSpPr bwMode="auto">
            <a:xfrm>
              <a:off x="6067879" y="601787"/>
              <a:ext cx="3071813" cy="493713"/>
              <a:chOff x="0" y="0"/>
              <a:chExt cx="3434937" cy="574156"/>
            </a:xfrm>
          </p:grpSpPr>
          <p:grpSp>
            <p:nvGrpSpPr>
              <p:cNvPr id="100" name="Group 11"/>
              <p:cNvGrpSpPr/>
              <p:nvPr/>
            </p:nvGrpSpPr>
            <p:grpSpPr bwMode="auto">
              <a:xfrm>
                <a:off x="0" y="107283"/>
                <a:ext cx="3212517" cy="466873"/>
                <a:chOff x="0" y="0"/>
                <a:chExt cx="3212517" cy="466873"/>
              </a:xfrm>
            </p:grpSpPr>
            <p:sp>
              <p:nvSpPr>
                <p:cNvPr id="102" name="直接连接符 20"/>
                <p:cNvSpPr>
                  <a:spLocks noChangeShapeType="1"/>
                </p:cNvSpPr>
                <p:nvPr/>
              </p:nvSpPr>
              <p:spPr bwMode="auto">
                <a:xfrm flipV="1">
                  <a:off x="381660" y="-206"/>
                  <a:ext cx="2831381" cy="0"/>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103" name="直接连接符 26"/>
                <p:cNvSpPr>
                  <a:spLocks noChangeShapeType="1"/>
                </p:cNvSpPr>
                <p:nvPr/>
              </p:nvSpPr>
              <p:spPr bwMode="auto">
                <a:xfrm flipV="1">
                  <a:off x="0" y="-206"/>
                  <a:ext cx="381660" cy="467079"/>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101" name="椭圆 27"/>
              <p:cNvSpPr>
                <a:spLocks noChangeArrowheads="1"/>
              </p:cNvSpPr>
              <p:nvPr/>
            </p:nvSpPr>
            <p:spPr bwMode="auto">
              <a:xfrm>
                <a:off x="3220142" y="0"/>
                <a:ext cx="214795" cy="214154"/>
              </a:xfrm>
              <a:prstGeom prst="ellipse">
                <a:avLst/>
              </a:prstGeom>
              <a:solidFill>
                <a:schemeClr val="accent1"/>
              </a:solidFill>
              <a:ln w="12700">
                <a:solidFill>
                  <a:schemeClr val="accent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98" name="矩形 97" descr="e7d195523061f1c0dc554706afe4c72a60a25314cbaece805811E654B44695D34D35691164BB3D154CCFD5D798F6FEAD99EAA8F1ADC3D4AFA5BC9ED0BB3A4B45073A038AC38E89AB54D31AA59602B9F12209B776749A2CCA36AD07C888D793A35F9D491ED1216934BB3A67970262DCEF660A8C3A8D1E7FE509DD9C96939D9FB9CDC0D2D415A58769"/>
            <p:cNvSpPr/>
            <p:nvPr/>
          </p:nvSpPr>
          <p:spPr>
            <a:xfrm>
              <a:off x="7022361" y="806576"/>
              <a:ext cx="4766868" cy="1249188"/>
            </a:xfrm>
            <a:prstGeom prst="rect">
              <a:avLst/>
            </a:prstGeom>
          </p:spPr>
          <p:txBody>
            <a:bodyPr wrap="square">
              <a:spAutoFit/>
            </a:bodyPr>
            <a:lstStyle/>
            <a:p>
              <a:pPr lvl="0" defTabSz="457200">
                <a:lnSpc>
                  <a:spcPct val="120000"/>
                </a:lnSpc>
                <a:defRPr/>
              </a:pP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uni-app</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是一套基于</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的开发框架，可以实现一套代码、多端运行。并且提供了丰富的</a:t>
              </a: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API,</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如代替</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Axios</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等网络请求库的</a:t>
              </a: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uni.request, </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uni.uploadFile</a:t>
              </a:r>
              <a:r>
                <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代替</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vue.router</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的</a:t>
              </a:r>
              <a:r>
                <a:rPr lang="en-US" altLang="zh-CN" sz="1600" dirty="0" err="1">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uni.navigateTo</a:t>
              </a:r>
              <a:r>
                <a:rPr lang="zh-CN" altLang="en-US"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等等</a:t>
              </a:r>
              <a:endParaRPr lang="en-US" altLang="zh-CN" sz="1600" dirty="0">
                <a:solidFill>
                  <a:schemeClr val="bg2">
                    <a:lumMod val="10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99" name="文本框 45"/>
            <p:cNvSpPr>
              <a:spLocks noChangeArrowheads="1"/>
            </p:cNvSpPr>
            <p:nvPr/>
          </p:nvSpPr>
          <p:spPr bwMode="auto">
            <a:xfrm>
              <a:off x="7301172" y="304408"/>
              <a:ext cx="1981395"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defRPr/>
              </a:pPr>
              <a:r>
                <a:rPr lang="en-US" altLang="zh-CN" sz="1800" b="1" dirty="0" err="1">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uniApp</a:t>
              </a: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项目</a:t>
              </a:r>
              <a:endParaRPr kumimoji="0" lang="zh-CN" altLang="en-US" sz="1800" b="1" i="0" u="none" strike="noStrike" kern="1200" cap="none" spc="0" normalizeH="0" baseline="0" noProof="0" dirty="0">
                <a:ln>
                  <a:noFill/>
                </a:ln>
                <a:solidFill>
                  <a:schemeClr val="tx1">
                    <a:lumMod val="75000"/>
                    <a:lumOff val="25000"/>
                  </a:scheme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grpSp>
        <p:nvGrpSpPr>
          <p:cNvPr id="115" name="组合 114"/>
          <p:cNvGrpSpPr/>
          <p:nvPr/>
        </p:nvGrpSpPr>
        <p:grpSpPr>
          <a:xfrm>
            <a:off x="1491960" y="10413835"/>
            <a:ext cx="5011370" cy="2927819"/>
            <a:chOff x="1441428" y="3568688"/>
            <a:chExt cx="5011370" cy="2927819"/>
          </a:xfrm>
        </p:grpSpPr>
        <p:sp>
          <p:nvSpPr>
            <p:cNvPr id="116" name="圆角矩形 12"/>
            <p:cNvSpPr>
              <a:spLocks noChangeArrowheads="1"/>
            </p:cNvSpPr>
            <p:nvPr/>
          </p:nvSpPr>
          <p:spPr bwMode="auto">
            <a:xfrm rot="2700000">
              <a:off x="4808942" y="3567893"/>
              <a:ext cx="1643062" cy="1644651"/>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pic>
          <p:nvPicPr>
            <p:cNvPr id="117" name="图片 116"/>
            <p:cNvPicPr>
              <a:picLocks noChangeAspect="1"/>
            </p:cNvPicPr>
            <p:nvPr/>
          </p:nvPicPr>
          <p:blipFill>
            <a:blip r:embed="rId10"/>
            <a:stretch>
              <a:fillRect/>
            </a:stretch>
          </p:blipFill>
          <p:spPr>
            <a:xfrm>
              <a:off x="5262665" y="3592738"/>
              <a:ext cx="705134" cy="1049502"/>
            </a:xfrm>
            <a:prstGeom prst="rect">
              <a:avLst/>
            </a:prstGeom>
          </p:spPr>
        </p:pic>
        <p:sp>
          <p:nvSpPr>
            <p:cNvPr id="118" name="文本框 46"/>
            <p:cNvSpPr>
              <a:spLocks noChangeArrowheads="1"/>
            </p:cNvSpPr>
            <p:nvPr/>
          </p:nvSpPr>
          <p:spPr bwMode="auto">
            <a:xfrm>
              <a:off x="5184352" y="4625155"/>
              <a:ext cx="878052"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34495E"/>
                  </a:solidFill>
                  <a:effectLst/>
                  <a:uLnTx/>
                  <a:uFillTx/>
                  <a:latin typeface="Yu Gothic UI" panose="020B0500000000000000" pitchFamily="34" charset="-128"/>
                  <a:ea typeface="Yu Gothic UI" panose="020B0500000000000000" pitchFamily="34" charset="-128"/>
                  <a:cs typeface="阿里巴巴普惠体 3.0 95 ExtraBold" panose="00020600040101010101" pitchFamily="18" charset="-122"/>
                  <a:sym typeface="思源黑体 Light" panose="020B0300000000000000" pitchFamily="34" charset="-122"/>
                </a:rPr>
                <a:t>Pinia</a:t>
              </a:r>
              <a:endParaRPr kumimoji="0" lang="zh-CN" altLang="en-US" sz="1800" b="1" i="0" u="none" strike="noStrike" kern="1200" cap="none" spc="0" normalizeH="0" baseline="0" noProof="0" dirty="0">
                <a:ln>
                  <a:noFill/>
                </a:ln>
                <a:solidFill>
                  <a:srgbClr val="34495E"/>
                </a:solidFill>
                <a:effectLst/>
                <a:uLnTx/>
                <a:uFillTx/>
                <a:latin typeface="Yu Gothic UI" panose="020B0500000000000000" pitchFamily="34" charset="-128"/>
                <a:ea typeface="Yu Gothic UI" panose="020B0500000000000000" pitchFamily="34" charset="-128"/>
                <a:cs typeface="阿里巴巴普惠体 3.0 95 ExtraBold" panose="00020600040101010101" pitchFamily="18" charset="-122"/>
                <a:sym typeface="思源黑体 Light" panose="020B0300000000000000" pitchFamily="34" charset="-122"/>
              </a:endParaRPr>
            </a:p>
          </p:txBody>
        </p:sp>
        <p:grpSp>
          <p:nvGrpSpPr>
            <p:cNvPr id="119" name="Group 15"/>
            <p:cNvGrpSpPr/>
            <p:nvPr/>
          </p:nvGrpSpPr>
          <p:grpSpPr bwMode="auto">
            <a:xfrm flipH="1">
              <a:off x="1731069" y="4728381"/>
              <a:ext cx="3021814" cy="527050"/>
              <a:chOff x="0" y="0"/>
              <a:chExt cx="3346317" cy="574142"/>
            </a:xfrm>
          </p:grpSpPr>
          <p:grpSp>
            <p:nvGrpSpPr>
              <p:cNvPr id="122" name="Group 16"/>
              <p:cNvGrpSpPr/>
              <p:nvPr/>
            </p:nvGrpSpPr>
            <p:grpSpPr bwMode="auto">
              <a:xfrm flipV="1">
                <a:off x="0" y="0"/>
                <a:ext cx="3212048" cy="466873"/>
                <a:chOff x="0" y="0"/>
                <a:chExt cx="3212048" cy="466873"/>
              </a:xfrm>
            </p:grpSpPr>
            <p:sp>
              <p:nvSpPr>
                <p:cNvPr id="124" name="直接连接符 30"/>
                <p:cNvSpPr>
                  <a:spLocks noChangeShapeType="1"/>
                </p:cNvSpPr>
                <p:nvPr/>
              </p:nvSpPr>
              <p:spPr bwMode="auto">
                <a:xfrm flipV="1">
                  <a:off x="380460" y="-50"/>
                  <a:ext cx="2830967" cy="0"/>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125" name="直接连接符 31"/>
                <p:cNvSpPr>
                  <a:spLocks noChangeShapeType="1"/>
                </p:cNvSpPr>
                <p:nvPr/>
              </p:nvSpPr>
              <p:spPr bwMode="auto">
                <a:xfrm flipV="1">
                  <a:off x="0" y="-50"/>
                  <a:ext cx="380460" cy="466923"/>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123" name="椭圆 32"/>
              <p:cNvSpPr>
                <a:spLocks noChangeArrowheads="1"/>
              </p:cNvSpPr>
              <p:nvPr/>
            </p:nvSpPr>
            <p:spPr bwMode="auto">
              <a:xfrm>
                <a:off x="3131876" y="359703"/>
                <a:ext cx="214441" cy="214439"/>
              </a:xfrm>
              <a:prstGeom prst="ellipse">
                <a:avLst/>
              </a:prstGeom>
              <a:solidFill>
                <a:schemeClr val="bg1"/>
              </a:solidFill>
              <a:ln w="12700">
                <a:solidFill>
                  <a:schemeClr val="accent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120" name="矩形 119" descr="e7d195523061f1c0dc554706afe4c72a60a25314cbaece805811E654B44695D34D35691164BB3D154CCFD5D798F6FEAD99EAA8F1ADC3D4AFA5BC9ED0BB3A4B45073A038AC38E89AB54D31AA59602B9F12209B776749A2CCA36AD07C888D793A35F9D491ED1216934BB3A67970262DCEF660A8C3A8D1E7FE509DD9C96939D9FB9CDC0D2D415A58769"/>
            <p:cNvSpPr/>
            <p:nvPr/>
          </p:nvSpPr>
          <p:spPr>
            <a:xfrm>
              <a:off x="1441428" y="5247319"/>
              <a:ext cx="4084047" cy="1249188"/>
            </a:xfrm>
            <a:prstGeom prst="rect">
              <a:avLst/>
            </a:prstGeom>
          </p:spPr>
          <p:txBody>
            <a:bodyPr wrap="square">
              <a:spAutoFit/>
            </a:bodyPr>
            <a:lstStyle/>
            <a:p>
              <a:pPr lvl="0" defTabSz="457200">
                <a:lnSpc>
                  <a:spcPct val="120000"/>
                </a:lnSpc>
                <a:defRPr/>
              </a:pP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Pinia </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是 </a:t>
              </a: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 </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的存储库，它允许跨组件</a:t>
              </a: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页面共享状态，想比</a:t>
              </a:r>
              <a:r>
                <a:rPr lang="en-US" altLang="zh-CN" sz="1600" dirty="0" err="1">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Vuex</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 </a:t>
              </a: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Pinia</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有完整的 </a:t>
              </a: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TypeScript </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支持，极其轻巧简单，使得状态管理变得更加轻松，适合于中小型应用</a:t>
              </a:r>
              <a:endParaRPr kumimoji="0" lang="en-US" altLang="zh-CN" sz="1600" b="0" i="0" u="none" strike="noStrike" kern="1200" cap="none" spc="0" normalizeH="0" baseline="0" noProof="0" dirty="0">
                <a:ln>
                  <a:noFill/>
                </a:ln>
                <a:solidFill>
                  <a:schemeClr val="bg2">
                    <a:lumMod val="25000"/>
                  </a:schemeClr>
                </a:solidFill>
                <a:effectLst/>
                <a:uLnTx/>
                <a:uFillTx/>
                <a:latin typeface="思源黑体 Light" panose="020B0300000000000000" pitchFamily="34" charset="-122"/>
                <a:ea typeface="思源黑体 Light" panose="020B0300000000000000" pitchFamily="34" charset="-122"/>
                <a:cs typeface="Segoe UI" panose="020B0502040204020203" pitchFamily="34" charset="0"/>
                <a:sym typeface="思源黑体 Light" panose="020B0300000000000000" pitchFamily="34" charset="-122"/>
              </a:endParaRPr>
            </a:p>
          </p:txBody>
        </p:sp>
        <p:sp>
          <p:nvSpPr>
            <p:cNvPr id="121" name="文本框 47"/>
            <p:cNvSpPr>
              <a:spLocks noChangeArrowheads="1"/>
            </p:cNvSpPr>
            <p:nvPr/>
          </p:nvSpPr>
          <p:spPr bwMode="auto">
            <a:xfrm>
              <a:off x="2000797" y="4787674"/>
              <a:ext cx="2323643"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lvl="0" defTabSz="457200">
                <a:lnSpc>
                  <a:spcPct val="100000"/>
                </a:lnSpc>
                <a:spcBef>
                  <a:spcPct val="0"/>
                </a:spcBef>
                <a:buNone/>
                <a:defRPr/>
              </a:pPr>
              <a:r>
                <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Pinia</a:t>
              </a: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状态管理方案</a:t>
              </a:r>
              <a:endPar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grpSp>
        <p:nvGrpSpPr>
          <p:cNvPr id="2" name="组合 1"/>
          <p:cNvGrpSpPr/>
          <p:nvPr/>
        </p:nvGrpSpPr>
        <p:grpSpPr>
          <a:xfrm>
            <a:off x="6134647" y="9101726"/>
            <a:ext cx="5922597" cy="3291263"/>
            <a:chOff x="6088516" y="2290885"/>
            <a:chExt cx="5922597" cy="3291263"/>
          </a:xfrm>
        </p:grpSpPr>
        <p:sp>
          <p:nvSpPr>
            <p:cNvPr id="3" name="圆角矩形 14"/>
            <p:cNvSpPr>
              <a:spLocks noChangeArrowheads="1"/>
            </p:cNvSpPr>
            <p:nvPr/>
          </p:nvSpPr>
          <p:spPr bwMode="auto">
            <a:xfrm rot="18900000">
              <a:off x="6088516" y="2290885"/>
              <a:ext cx="1643063" cy="1643063"/>
            </a:xfrm>
            <a:prstGeom prst="roundRect">
              <a:avLst>
                <a:gd name="adj" fmla="val 16667"/>
              </a:avLst>
            </a:prstGeom>
            <a:solidFill>
              <a:schemeClr val="bg1"/>
            </a:solidFill>
            <a:ln>
              <a:noFill/>
            </a:ln>
            <a:effectLst>
              <a:outerShdw blurRad="254000" sx="102000" sy="102000" algn="ctr" rotWithShape="0">
                <a:prstClr val="black">
                  <a:alpha val="2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800" b="0" i="0" u="none" strike="noStrike" kern="1200" cap="none" spc="0" normalizeH="0" baseline="0" noProof="0">
                <a:ln>
                  <a:noFill/>
                </a:ln>
                <a:solidFill>
                  <a:srgbClr val="000000">
                    <a:lumMod val="65000"/>
                    <a:lumOff val="35000"/>
                  </a:srgbClr>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nvGrpSpPr>
            <p:cNvPr id="4" name="Group 15"/>
            <p:cNvGrpSpPr/>
            <p:nvPr/>
          </p:nvGrpSpPr>
          <p:grpSpPr bwMode="auto">
            <a:xfrm>
              <a:off x="7690304" y="3500560"/>
              <a:ext cx="3071813" cy="527050"/>
              <a:chOff x="0" y="0"/>
              <a:chExt cx="3346317" cy="574142"/>
            </a:xfrm>
          </p:grpSpPr>
          <p:grpSp>
            <p:nvGrpSpPr>
              <p:cNvPr id="10" name="Group 16"/>
              <p:cNvGrpSpPr/>
              <p:nvPr/>
            </p:nvGrpSpPr>
            <p:grpSpPr bwMode="auto">
              <a:xfrm flipV="1">
                <a:off x="0" y="0"/>
                <a:ext cx="3212048" cy="466873"/>
                <a:chOff x="0" y="0"/>
                <a:chExt cx="3212048" cy="466873"/>
              </a:xfrm>
            </p:grpSpPr>
            <p:sp>
              <p:nvSpPr>
                <p:cNvPr id="13" name="直接连接符 30"/>
                <p:cNvSpPr>
                  <a:spLocks noChangeShapeType="1"/>
                </p:cNvSpPr>
                <p:nvPr/>
              </p:nvSpPr>
              <p:spPr bwMode="auto">
                <a:xfrm flipV="1">
                  <a:off x="380460" y="-50"/>
                  <a:ext cx="2830967" cy="0"/>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14" name="直接连接符 31"/>
                <p:cNvSpPr>
                  <a:spLocks noChangeShapeType="1"/>
                </p:cNvSpPr>
                <p:nvPr/>
              </p:nvSpPr>
              <p:spPr bwMode="auto">
                <a:xfrm flipV="1">
                  <a:off x="0" y="-50"/>
                  <a:ext cx="380460" cy="466923"/>
                </a:xfrm>
                <a:prstGeom prst="line">
                  <a:avLst/>
                </a:prstGeom>
                <a:noFill/>
                <a:ln w="12700">
                  <a:solidFill>
                    <a:schemeClr val="accent1"/>
                  </a:solidFill>
                  <a:beve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12" name="椭圆 32"/>
              <p:cNvSpPr>
                <a:spLocks noChangeArrowheads="1"/>
              </p:cNvSpPr>
              <p:nvPr/>
            </p:nvSpPr>
            <p:spPr bwMode="auto">
              <a:xfrm>
                <a:off x="3131876" y="359703"/>
                <a:ext cx="214441" cy="214439"/>
              </a:xfrm>
              <a:prstGeom prst="ellipse">
                <a:avLst/>
              </a:prstGeom>
              <a:solidFill>
                <a:schemeClr val="bg1"/>
              </a:solidFill>
              <a:ln w="12700">
                <a:solidFill>
                  <a:schemeClr val="accent1"/>
                </a:solid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grpSp>
        <p:sp>
          <p:nvSpPr>
            <p:cNvPr id="6" name="文本框 47"/>
            <p:cNvSpPr>
              <a:spLocks noChangeArrowheads="1"/>
            </p:cNvSpPr>
            <p:nvPr/>
          </p:nvSpPr>
          <p:spPr bwMode="auto">
            <a:xfrm>
              <a:off x="7932497" y="3528223"/>
              <a:ext cx="2807467"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lvl="0" defTabSz="457200">
                <a:lnSpc>
                  <a:spcPct val="100000"/>
                </a:lnSpc>
                <a:spcBef>
                  <a:spcPct val="0"/>
                </a:spcBef>
                <a:buNone/>
                <a:defRPr/>
              </a:pPr>
              <a:r>
                <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TypeScript</a:t>
              </a:r>
              <a:r>
                <a:rPr lang="zh-CN" altLang="en-US"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rPr>
                <a:t>静态类型语言</a:t>
              </a:r>
              <a:endPar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cs typeface="+mn-ea"/>
                <a:sym typeface="思源黑体 Light" panose="020B0300000000000000" pitchFamily="34" charset="-122"/>
              </a:endParaRPr>
            </a:p>
          </p:txBody>
        </p:sp>
        <p:sp>
          <p:nvSpPr>
            <p:cNvPr id="7" name="矩形 6" descr="e7d195523061f1c0dc554706afe4c72a60a25314cbaece805811E654B44695D34D35691164BB3D154CCFD5D798F6FEAD99EAA8F1ADC3D4AFA5BC9ED0BB3A4B45073A038AC38E89AB54D31AA59602B9F12209B776749A2CCA36AD07C888D793A35F9D491ED1216934BB3A67970262DCEF660A8C3A8D1E7FE509DD9C96939D9FB9CDC0D2D415A58769"/>
            <p:cNvSpPr/>
            <p:nvPr/>
          </p:nvSpPr>
          <p:spPr>
            <a:xfrm>
              <a:off x="7927066" y="4037494"/>
              <a:ext cx="4084047" cy="1544654"/>
            </a:xfrm>
            <a:prstGeom prst="rect">
              <a:avLst/>
            </a:prstGeom>
          </p:spPr>
          <p:txBody>
            <a:bodyPr wrap="square">
              <a:spAutoFit/>
            </a:bodyPr>
            <a:lstStyle/>
            <a:p>
              <a:pPr lvl="0" defTabSz="457200">
                <a:lnSpc>
                  <a:spcPct val="120000"/>
                </a:lnSpc>
                <a:defRPr/>
              </a:pP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TypeScript</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是在 </a:t>
              </a:r>
              <a:r>
                <a:rPr lang="en-US" altLang="zh-CN"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JavaScript</a:t>
              </a:r>
              <a:r>
                <a:rPr lang="zh-CN" altLang="en-US" sz="1600"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的基础上增加了静态类型、类和接口等特性，从而将其提升为一个功能更为丰富的开发平台。通过引入静态类型检查和其他新功能，使开发更加稳定、可维护和高效、</a:t>
              </a:r>
              <a:r>
                <a:rPr lang="zh-CN" altLang="en-US" sz="1600" b="1" dirty="0">
                  <a:solidFill>
                    <a:schemeClr val="bg2">
                      <a:lumMod val="25000"/>
                    </a:schemeClr>
                  </a:solidFill>
                  <a:latin typeface="思源黑体 Light" panose="020B0300000000000000" pitchFamily="34" charset="-122"/>
                  <a:ea typeface="思源黑体 Light" panose="020B0300000000000000" pitchFamily="34" charset="-122"/>
                  <a:sym typeface="思源黑体 Light" panose="020B0300000000000000" pitchFamily="34" charset="-122"/>
                </a:rPr>
                <a:t>更利于团队开发</a:t>
              </a:r>
              <a:endParaRPr kumimoji="0" lang="en-US" altLang="zh-CN" sz="1600" b="1" i="0" u="none" strike="noStrike" kern="1200" cap="none" spc="0" normalizeH="0" baseline="0" noProof="0" dirty="0">
                <a:ln>
                  <a:noFill/>
                </a:ln>
                <a:solidFill>
                  <a:schemeClr val="bg2">
                    <a:lumMod val="25000"/>
                  </a:schemeClr>
                </a:solidFill>
                <a:effectLst/>
                <a:uLnTx/>
                <a:uFillTx/>
                <a:latin typeface="思源黑体 Light" panose="020B0300000000000000" pitchFamily="34" charset="-122"/>
                <a:ea typeface="思源黑体 Light" panose="020B0300000000000000" pitchFamily="34" charset="-122"/>
                <a:cs typeface="Segoe UI" panose="020B0502040204020203" pitchFamily="34" charset="0"/>
                <a:sym typeface="思源黑体 Light" panose="020B0300000000000000" pitchFamily="34" charset="-122"/>
              </a:endParaRPr>
            </a:p>
          </p:txBody>
        </p:sp>
        <p:sp>
          <p:nvSpPr>
            <p:cNvPr id="8" name="文本框 46"/>
            <p:cNvSpPr>
              <a:spLocks noChangeArrowheads="1"/>
            </p:cNvSpPr>
            <p:nvPr/>
          </p:nvSpPr>
          <p:spPr bwMode="auto">
            <a:xfrm>
              <a:off x="6240165" y="3332552"/>
              <a:ext cx="1382021" cy="36933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lvl="0" algn="ctr" defTabSz="457200">
                <a:lnSpc>
                  <a:spcPct val="100000"/>
                </a:lnSpc>
                <a:spcBef>
                  <a:spcPct val="0"/>
                </a:spcBef>
                <a:buNone/>
                <a:defRPr/>
              </a:pPr>
              <a:r>
                <a:rPr lang="en-US" altLang="zh-CN" sz="1800" b="1" dirty="0">
                  <a:solidFill>
                    <a:srgbClr val="1296DB"/>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rPr>
                <a:t>TypeScript</a:t>
              </a:r>
              <a:endParaRPr kumimoji="0" lang="zh-CN" altLang="en-US" sz="1800" b="1" i="0" u="none" strike="noStrike" kern="1200" cap="none" spc="0" normalizeH="0" baseline="0" noProof="0" dirty="0">
                <a:ln>
                  <a:noFill/>
                </a:ln>
                <a:solidFill>
                  <a:srgbClr val="1296DB"/>
                </a:solidFill>
                <a:effectLst/>
                <a:uLnTx/>
                <a:uFillTx/>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思源黑体 Light" panose="020B0300000000000000" pitchFamily="34" charset="-122"/>
              </a:endParaRPr>
            </a:p>
          </p:txBody>
        </p:sp>
        <p:pic>
          <p:nvPicPr>
            <p:cNvPr id="9" name="图片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43436" y="2558557"/>
              <a:ext cx="778035" cy="778035"/>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3" name="矩形 62"/>
          <p:cNvSpPr/>
          <p:nvPr/>
        </p:nvSpPr>
        <p:spPr>
          <a:xfrm>
            <a:off x="1139865" y="533051"/>
            <a:ext cx="1364476" cy="400110"/>
          </a:xfrm>
          <a:prstGeom prst="rect">
            <a:avLst/>
          </a:prstGeom>
        </p:spPr>
        <p:txBody>
          <a:bodyPr wrap="none">
            <a:spAutoFit/>
          </a:bodyPr>
          <a:lstStyle/>
          <a:p>
            <a:r>
              <a:rPr lang="zh-CN" altLang="en-US" sz="2000" spc="300" dirty="0">
                <a:solidFill>
                  <a:schemeClr val="tx2"/>
                </a:solidFill>
                <a:cs typeface="+mn-ea"/>
                <a:sym typeface="+mn-lt"/>
              </a:rPr>
              <a:t>开发历程</a:t>
            </a:r>
            <a:endParaRPr lang="zh-CN" altLang="en-US" sz="2000" spc="300" dirty="0">
              <a:solidFill>
                <a:schemeClr val="tx2"/>
              </a:solidFill>
              <a:cs typeface="+mn-ea"/>
              <a:sym typeface="+mn-lt"/>
            </a:endParaRPr>
          </a:p>
        </p:txBody>
      </p:sp>
      <p:grpSp>
        <p:nvGrpSpPr>
          <p:cNvPr id="65" name="组合 64"/>
          <p:cNvGrpSpPr/>
          <p:nvPr/>
        </p:nvGrpSpPr>
        <p:grpSpPr>
          <a:xfrm rot="10800000">
            <a:off x="0" y="304408"/>
            <a:ext cx="1010103" cy="857396"/>
            <a:chOff x="-39567" y="0"/>
            <a:chExt cx="1677745" cy="1424104"/>
          </a:xfrm>
        </p:grpSpPr>
        <p:sp>
          <p:nvSpPr>
            <p:cNvPr id="6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6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7" name="文本框 6"/>
          <p:cNvSpPr txBox="1"/>
          <p:nvPr/>
        </p:nvSpPr>
        <p:spPr>
          <a:xfrm>
            <a:off x="1010103" y="1270838"/>
            <a:ext cx="9591222" cy="390748"/>
          </a:xfrm>
          <a:prstGeom prst="rect">
            <a:avLst/>
          </a:prstGeom>
          <a:noFill/>
        </p:spPr>
        <p:txBody>
          <a:bodyPr wrap="square">
            <a:spAutoFit/>
          </a:bodyPr>
          <a:lstStyle/>
          <a:p>
            <a:pPr algn="l" fontAlgn="base">
              <a:lnSpc>
                <a:spcPts val="2025"/>
              </a:lnSpc>
              <a:spcBef>
                <a:spcPts val="1200"/>
              </a:spcBef>
              <a:spcAft>
                <a:spcPts val="450"/>
              </a:spcAft>
            </a:pPr>
            <a:r>
              <a:rPr lang="zh-CN" altLang="en-US" sz="3200" b="1" i="0" dirty="0">
                <a:solidFill>
                  <a:schemeClr val="accent2">
                    <a:lumMod val="60000"/>
                    <a:lumOff val="40000"/>
                  </a:schemeClr>
                </a:solidFill>
                <a:effectLst/>
                <a:latin typeface="-apple-system"/>
              </a:rPr>
              <a:t>摸着石头过河</a:t>
            </a:r>
            <a:endParaRPr lang="zh-CN" altLang="en-US" sz="3200" b="1" i="0" dirty="0">
              <a:solidFill>
                <a:schemeClr val="accent2">
                  <a:lumMod val="60000"/>
                  <a:lumOff val="40000"/>
                </a:schemeClr>
              </a:solidFill>
              <a:effectLst/>
              <a:latin typeface="-apple-system"/>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8362" y="-4588904"/>
            <a:ext cx="1735994" cy="3990481"/>
          </a:xfrm>
          <a:prstGeom prst="rect">
            <a:avLst/>
          </a:prstGeom>
          <a:ln>
            <a:noFill/>
          </a:ln>
          <a:effectLst>
            <a:outerShdw blurRad="292100" dist="139700" dir="2700000" algn="tl" rotWithShape="0">
              <a:srgbClr val="333333">
                <a:alpha val="65000"/>
              </a:srgbClr>
            </a:outerShdw>
          </a:effectLst>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7014" y="-4799833"/>
            <a:ext cx="1920735" cy="4412343"/>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5023" y="-5010734"/>
            <a:ext cx="2175702" cy="4834139"/>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9517" y="422181"/>
            <a:ext cx="5787122" cy="7557808"/>
          </a:xfrm>
          <a:prstGeom prst="rect">
            <a:avLst/>
          </a:prstGeom>
          <a:ln>
            <a:noFill/>
          </a:ln>
          <a:effectLst>
            <a:outerShdw blurRad="292100" dist="139700" dir="2700000" algn="tl" rotWithShape="0">
              <a:srgbClr val="333333">
                <a:alpha val="65000"/>
              </a:srgbClr>
            </a:outerShdw>
          </a:effectLst>
        </p:spPr>
      </p:pic>
      <p:pic>
        <p:nvPicPr>
          <p:cNvPr id="23" name="图片 22"/>
          <p:cNvPicPr>
            <a:picLocks noChangeAspect="1"/>
          </p:cNvPicPr>
          <p:nvPr/>
        </p:nvPicPr>
        <p:blipFill>
          <a:blip r:embed="rId6"/>
          <a:stretch>
            <a:fillRect/>
          </a:stretch>
        </p:blipFill>
        <p:spPr>
          <a:xfrm>
            <a:off x="844223" y="1788920"/>
            <a:ext cx="4546832" cy="4095582"/>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sp>
        <p:nvSpPr>
          <p:cNvPr id="2" name="矩形 1"/>
          <p:cNvSpPr/>
          <p:nvPr/>
        </p:nvSpPr>
        <p:spPr>
          <a:xfrm rot="16200000">
            <a:off x="7788323" y="4102353"/>
            <a:ext cx="1968152" cy="5787119"/>
          </a:xfrm>
          <a:prstGeom prst="rect">
            <a:avLst/>
          </a:prstGeom>
          <a:gradFill flip="none" rotWithShape="1">
            <a:gsLst>
              <a:gs pos="100000">
                <a:schemeClr val="accent1">
                  <a:lumMod val="5000"/>
                  <a:lumOff val="95000"/>
                  <a:alpha val="0"/>
                </a:schemeClr>
              </a:gs>
              <a:gs pos="87000">
                <a:srgbClr val="FBFCFE">
                  <a:alpha val="28000"/>
                </a:srgbClr>
              </a:gs>
              <a:gs pos="67000">
                <a:schemeClr val="bg1">
                  <a:alpha val="80000"/>
                </a:schemeClr>
              </a:gs>
              <a:gs pos="46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grpSp>
        <p:nvGrpSpPr>
          <p:cNvPr id="4" name="组合 3"/>
          <p:cNvGrpSpPr/>
          <p:nvPr/>
        </p:nvGrpSpPr>
        <p:grpSpPr>
          <a:xfrm>
            <a:off x="7648573" y="-9288828"/>
            <a:ext cx="2952752" cy="8563661"/>
            <a:chOff x="602958" y="-849000"/>
            <a:chExt cx="2952752" cy="8563661"/>
          </a:xfrm>
        </p:grpSpPr>
        <p:grpSp>
          <p:nvGrpSpPr>
            <p:cNvPr id="8" name="组合 7"/>
            <p:cNvGrpSpPr/>
            <p:nvPr/>
          </p:nvGrpSpPr>
          <p:grpSpPr>
            <a:xfrm>
              <a:off x="602958" y="-849000"/>
              <a:ext cx="2952752" cy="8563661"/>
              <a:chOff x="602958" y="-849000"/>
              <a:chExt cx="2952752" cy="8563661"/>
            </a:xfrm>
          </p:grpSpPr>
          <p:sp>
            <p:nvSpPr>
              <p:cNvPr id="10" name="梯形 9"/>
              <p:cNvSpPr/>
              <p:nvPr/>
            </p:nvSpPr>
            <p:spPr>
              <a:xfrm rot="5400000" flipV="1">
                <a:off x="-297154" y="51112"/>
                <a:ext cx="4752975" cy="2952752"/>
              </a:xfrm>
              <a:prstGeom prst="trapezoid">
                <a:avLst>
                  <a:gd name="adj" fmla="val 28357"/>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12" name="梯形 11"/>
              <p:cNvSpPr/>
              <p:nvPr/>
            </p:nvSpPr>
            <p:spPr>
              <a:xfrm rot="5400000">
                <a:off x="-252717" y="3906235"/>
                <a:ext cx="4664101" cy="2952751"/>
              </a:xfrm>
              <a:prstGeom prst="trapezoid">
                <a:avLst>
                  <a:gd name="adj" fmla="val 28357"/>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13" name="文本框 12"/>
              <p:cNvSpPr txBox="1"/>
              <p:nvPr/>
            </p:nvSpPr>
            <p:spPr>
              <a:xfrm>
                <a:off x="988534" y="3779067"/>
                <a:ext cx="2133600" cy="584775"/>
              </a:xfrm>
              <a:prstGeom prst="rect">
                <a:avLst/>
              </a:prstGeom>
              <a:noFill/>
            </p:spPr>
            <p:txBody>
              <a:bodyPr wrap="square" rtlCol="0">
                <a:spAutoFit/>
                <a:scene3d>
                  <a:camera prst="orthographicFront"/>
                  <a:lightRig rig="threePt" dir="t"/>
                </a:scene3d>
                <a:sp3d contourW="12700"/>
              </a:bodyPr>
              <a:lstStyle/>
              <a:p>
                <a:pPr algn="ctr"/>
                <a:r>
                  <a:rPr lang="zh-CN" altLang="en-US" sz="3200" b="1" dirty="0">
                    <a:solidFill>
                      <a:schemeClr val="accent2">
                        <a:lumMod val="75000"/>
                      </a:schemeClr>
                    </a:solidFill>
                    <a:cs typeface="+mn-ea"/>
                    <a:sym typeface="+mn-lt"/>
                  </a:rPr>
                  <a:t>设计</a:t>
                </a:r>
                <a:r>
                  <a:rPr lang="en-US" altLang="zh-CN" sz="3200" b="1" dirty="0">
                    <a:solidFill>
                      <a:schemeClr val="accent2">
                        <a:lumMod val="75000"/>
                      </a:schemeClr>
                    </a:solidFill>
                    <a:cs typeface="+mn-ea"/>
                    <a:sym typeface="+mn-lt"/>
                  </a:rPr>
                  <a:t>, </a:t>
                </a:r>
                <a:r>
                  <a:rPr lang="zh-CN" altLang="en-US" sz="3200" b="1" dirty="0">
                    <a:solidFill>
                      <a:schemeClr val="accent2">
                        <a:lumMod val="75000"/>
                      </a:schemeClr>
                    </a:solidFill>
                    <a:cs typeface="+mn-ea"/>
                    <a:sym typeface="+mn-lt"/>
                  </a:rPr>
                  <a:t>规划</a:t>
                </a:r>
                <a:endParaRPr lang="zh-CN" altLang="en-US" sz="3200" b="1" dirty="0">
                  <a:solidFill>
                    <a:schemeClr val="accent2">
                      <a:lumMod val="75000"/>
                    </a:schemeClr>
                  </a:solidFill>
                  <a:cs typeface="+mn-ea"/>
                  <a:sym typeface="+mn-lt"/>
                </a:endParaRPr>
              </a:p>
            </p:txBody>
          </p:sp>
        </p:grpSp>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1788" y="2298644"/>
              <a:ext cx="1364476" cy="1364476"/>
            </a:xfrm>
            <a:prstGeom prst="rect">
              <a:avLst/>
            </a:prstGeom>
            <a:effectLst>
              <a:outerShdw blurRad="50800" dist="38100" dir="2700000" algn="tl" rotWithShape="0">
                <a:schemeClr val="accent2">
                  <a:lumMod val="75000"/>
                  <a:alpha val="40000"/>
                </a:schemeClr>
              </a:outerShdw>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31111"/>
            <a:ext cx="12191999" cy="6858000"/>
          </a:xfrm>
          <a:prstGeom prst="rect">
            <a:avLst/>
          </a:prstGeom>
        </p:spPr>
      </p:pic>
      <p:sp>
        <p:nvSpPr>
          <p:cNvPr id="63" name="矩形 62"/>
          <p:cNvSpPr/>
          <p:nvPr/>
        </p:nvSpPr>
        <p:spPr>
          <a:xfrm>
            <a:off x="1139865" y="533051"/>
            <a:ext cx="1364476" cy="400110"/>
          </a:xfrm>
          <a:prstGeom prst="rect">
            <a:avLst/>
          </a:prstGeom>
        </p:spPr>
        <p:txBody>
          <a:bodyPr wrap="none">
            <a:spAutoFit/>
          </a:bodyPr>
          <a:lstStyle/>
          <a:p>
            <a:r>
              <a:rPr lang="zh-CN" altLang="en-US" sz="2000" spc="300" dirty="0">
                <a:solidFill>
                  <a:schemeClr val="tx2"/>
                </a:solidFill>
                <a:cs typeface="+mn-ea"/>
                <a:sym typeface="+mn-lt"/>
              </a:rPr>
              <a:t>开发历程</a:t>
            </a:r>
            <a:endParaRPr lang="zh-CN" altLang="en-US" sz="2000" spc="300" dirty="0">
              <a:solidFill>
                <a:schemeClr val="tx2"/>
              </a:solidFill>
              <a:cs typeface="+mn-ea"/>
              <a:sym typeface="+mn-lt"/>
            </a:endParaRPr>
          </a:p>
        </p:txBody>
      </p:sp>
      <p:grpSp>
        <p:nvGrpSpPr>
          <p:cNvPr id="65" name="组合 64"/>
          <p:cNvGrpSpPr/>
          <p:nvPr/>
        </p:nvGrpSpPr>
        <p:grpSpPr>
          <a:xfrm rot="10800000">
            <a:off x="0" y="304408"/>
            <a:ext cx="1010103" cy="857396"/>
            <a:chOff x="-39567" y="0"/>
            <a:chExt cx="1677745" cy="1424104"/>
          </a:xfrm>
        </p:grpSpPr>
        <p:sp>
          <p:nvSpPr>
            <p:cNvPr id="6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6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7" name="文本框 6"/>
          <p:cNvSpPr txBox="1"/>
          <p:nvPr/>
        </p:nvSpPr>
        <p:spPr>
          <a:xfrm>
            <a:off x="4440418" y="374367"/>
            <a:ext cx="9591222" cy="390748"/>
          </a:xfrm>
          <a:prstGeom prst="rect">
            <a:avLst/>
          </a:prstGeom>
          <a:noFill/>
        </p:spPr>
        <p:txBody>
          <a:bodyPr wrap="square">
            <a:spAutoFit/>
          </a:bodyPr>
          <a:lstStyle/>
          <a:p>
            <a:pPr algn="l" fontAlgn="base">
              <a:lnSpc>
                <a:spcPts val="2025"/>
              </a:lnSpc>
              <a:spcBef>
                <a:spcPts val="1200"/>
              </a:spcBef>
              <a:spcAft>
                <a:spcPts val="450"/>
              </a:spcAft>
            </a:pPr>
            <a:r>
              <a:rPr lang="zh-CN" altLang="en-US" sz="3200" b="1" i="0" dirty="0">
                <a:solidFill>
                  <a:schemeClr val="accent2">
                    <a:lumMod val="60000"/>
                    <a:lumOff val="40000"/>
                  </a:schemeClr>
                </a:solidFill>
                <a:effectLst/>
                <a:latin typeface="-apple-system"/>
              </a:rPr>
              <a:t>“开始是工作中最重要的部分。” </a:t>
            </a:r>
            <a:r>
              <a:rPr lang="en-US" altLang="zh-CN" sz="3200" b="1" i="0" dirty="0">
                <a:solidFill>
                  <a:schemeClr val="accent2">
                    <a:lumMod val="60000"/>
                    <a:lumOff val="40000"/>
                  </a:schemeClr>
                </a:solidFill>
                <a:effectLst/>
                <a:latin typeface="-apple-system"/>
              </a:rPr>
              <a:t>— </a:t>
            </a:r>
            <a:r>
              <a:rPr lang="zh-CN" altLang="en-US" sz="3200" b="1" i="0" dirty="0">
                <a:solidFill>
                  <a:schemeClr val="accent2">
                    <a:lumMod val="60000"/>
                    <a:lumOff val="40000"/>
                  </a:schemeClr>
                </a:solidFill>
                <a:effectLst/>
                <a:latin typeface="-apple-system"/>
              </a:rPr>
              <a:t>柏拉图</a:t>
            </a:r>
            <a:endParaRPr lang="zh-CN" altLang="en-US" sz="3200" b="1" i="0" dirty="0">
              <a:solidFill>
                <a:schemeClr val="accent2">
                  <a:lumMod val="60000"/>
                  <a:lumOff val="40000"/>
                </a:schemeClr>
              </a:solidFill>
              <a:effectLst/>
              <a:latin typeface="-apple-system"/>
            </a:endParaRPr>
          </a:p>
        </p:txBody>
      </p:sp>
      <p:sp>
        <p:nvSpPr>
          <p:cNvPr id="9" name="文本框 8"/>
          <p:cNvSpPr txBox="1"/>
          <p:nvPr/>
        </p:nvSpPr>
        <p:spPr>
          <a:xfrm>
            <a:off x="111278" y="1261659"/>
            <a:ext cx="5569086" cy="2323713"/>
          </a:xfrm>
          <a:prstGeom prst="rect">
            <a:avLst/>
          </a:prstGeom>
          <a:noFill/>
        </p:spPr>
        <p:txBody>
          <a:bodyPr wrap="square">
            <a:spAutoFit/>
          </a:bodyPr>
          <a:lstStyle/>
          <a:p>
            <a:r>
              <a:rPr lang="zh-CN" altLang="en-US" b="1" dirty="0">
                <a:solidFill>
                  <a:schemeClr val="tx1">
                    <a:lumMod val="65000"/>
                    <a:lumOff val="35000"/>
                  </a:schemeClr>
                </a:solidFill>
                <a:latin typeface="PingFang SC"/>
              </a:rPr>
              <a:t>在产品设计中</a:t>
            </a:r>
            <a:r>
              <a:rPr lang="en-US" altLang="zh-CN" b="1" dirty="0">
                <a:solidFill>
                  <a:schemeClr val="tx1">
                    <a:lumMod val="65000"/>
                    <a:lumOff val="35000"/>
                  </a:schemeClr>
                </a:solidFill>
                <a:latin typeface="PingFang SC"/>
              </a:rPr>
              <a:t>,</a:t>
            </a:r>
            <a:r>
              <a:rPr lang="zh-CN" altLang="en-US" b="1" dirty="0">
                <a:solidFill>
                  <a:schemeClr val="tx1">
                    <a:lumMod val="65000"/>
                    <a:lumOff val="35000"/>
                  </a:schemeClr>
                </a:solidFill>
                <a:latin typeface="PingFang SC"/>
              </a:rPr>
              <a:t>我们进行了以下工作</a:t>
            </a:r>
            <a:endParaRPr lang="en-US" altLang="zh-CN" b="1" dirty="0">
              <a:solidFill>
                <a:schemeClr val="tx1">
                  <a:lumMod val="65000"/>
                  <a:lumOff val="35000"/>
                </a:schemeClr>
              </a:solidFill>
              <a:latin typeface="PingFang SC"/>
            </a:endParaRPr>
          </a:p>
          <a:p>
            <a:endParaRPr lang="en-US" altLang="zh-CN" sz="1400" dirty="0">
              <a:solidFill>
                <a:schemeClr val="bg1">
                  <a:lumMod val="50000"/>
                </a:schemeClr>
              </a:solidFill>
              <a:latin typeface="PingFang SC"/>
            </a:endParaRPr>
          </a:p>
          <a:p>
            <a:r>
              <a:rPr lang="zh-CN" altLang="en-US" sz="1400" dirty="0">
                <a:solidFill>
                  <a:schemeClr val="bg1">
                    <a:lumMod val="50000"/>
                  </a:schemeClr>
                </a:solidFill>
                <a:latin typeface="PingFang SC"/>
              </a:rPr>
              <a:t>完成产品功能设计后，我们又迅速对界面布局和逻辑进行详细的设计</a:t>
            </a:r>
            <a:endParaRPr lang="en-US" altLang="zh-CN" sz="1400" dirty="0">
              <a:solidFill>
                <a:schemeClr val="bg1">
                  <a:lumMod val="50000"/>
                </a:schemeClr>
              </a:solidFill>
              <a:latin typeface="PingFang SC"/>
            </a:endParaRPr>
          </a:p>
          <a:p>
            <a:pPr>
              <a:lnSpc>
                <a:spcPct val="150000"/>
              </a:lnSpc>
            </a:pPr>
            <a:r>
              <a:rPr lang="zh-CN" altLang="en-US" dirty="0">
                <a:solidFill>
                  <a:schemeClr val="accent5"/>
                </a:solidFill>
                <a:latin typeface="PingFang SC"/>
              </a:rPr>
              <a:t>前端</a:t>
            </a:r>
            <a:r>
              <a:rPr lang="en-US" altLang="zh-CN" dirty="0">
                <a:solidFill>
                  <a:schemeClr val="accent5"/>
                </a:solidFill>
                <a:latin typeface="PingFang SC"/>
              </a:rPr>
              <a:t>:</a:t>
            </a:r>
            <a:endParaRPr lang="en-US" altLang="zh-CN" dirty="0">
              <a:solidFill>
                <a:schemeClr val="accent5"/>
              </a:solidFill>
              <a:latin typeface="PingFang SC"/>
            </a:endParaRPr>
          </a:p>
          <a:p>
            <a:pPr marL="285750" indent="-285750">
              <a:lnSpc>
                <a:spcPct val="150000"/>
              </a:lnSpc>
              <a:buFont typeface="Arial" panose="020B0604020202020204" pitchFamily="34" charset="0"/>
              <a:buChar char="•"/>
            </a:pPr>
            <a:r>
              <a:rPr lang="zh-CN" altLang="en-US" dirty="0">
                <a:solidFill>
                  <a:schemeClr val="accent5"/>
                </a:solidFill>
                <a:latin typeface="PingFang SC"/>
              </a:rPr>
              <a:t>使用仿真界面绘制工具</a:t>
            </a:r>
            <a:r>
              <a:rPr lang="en-US" altLang="zh-CN" dirty="0" err="1">
                <a:solidFill>
                  <a:schemeClr val="accent5"/>
                </a:solidFill>
                <a:latin typeface="PingFang SC"/>
              </a:rPr>
              <a:t>modao</a:t>
            </a:r>
            <a:r>
              <a:rPr lang="zh-CN" altLang="en-US" dirty="0">
                <a:solidFill>
                  <a:schemeClr val="accent5"/>
                </a:solidFill>
                <a:latin typeface="PingFang SC"/>
              </a:rPr>
              <a:t>绘制</a:t>
            </a:r>
            <a:r>
              <a:rPr lang="en-US" altLang="zh-CN" dirty="0">
                <a:solidFill>
                  <a:schemeClr val="accent5"/>
                </a:solidFill>
                <a:latin typeface="PingFang SC"/>
              </a:rPr>
              <a:t>41</a:t>
            </a:r>
            <a:r>
              <a:rPr lang="zh-CN" altLang="en-US" dirty="0">
                <a:solidFill>
                  <a:schemeClr val="accent5"/>
                </a:solidFill>
                <a:latin typeface="PingFang SC"/>
              </a:rPr>
              <a:t>张界面图</a:t>
            </a:r>
            <a:endParaRPr lang="en-US" altLang="zh-CN" dirty="0">
              <a:solidFill>
                <a:schemeClr val="accent5"/>
              </a:solidFill>
              <a:latin typeface="PingFang SC"/>
            </a:endParaRPr>
          </a:p>
          <a:p>
            <a:pPr marL="285750" indent="-285750">
              <a:lnSpc>
                <a:spcPct val="150000"/>
              </a:lnSpc>
              <a:buFont typeface="Arial" panose="020B0604020202020204" pitchFamily="34" charset="0"/>
              <a:buChar char="•"/>
            </a:pPr>
            <a:r>
              <a:rPr lang="zh-CN" altLang="en-US" dirty="0">
                <a:solidFill>
                  <a:schemeClr val="accent5"/>
                </a:solidFill>
                <a:latin typeface="PingFang SC"/>
              </a:rPr>
              <a:t>对每一张界面图都写了详细的界面说明</a:t>
            </a:r>
            <a:endParaRPr lang="en-US" altLang="zh-CN" dirty="0">
              <a:solidFill>
                <a:schemeClr val="accent5"/>
              </a:solidFill>
              <a:latin typeface="PingFang SC"/>
            </a:endParaRPr>
          </a:p>
          <a:p>
            <a:endParaRPr lang="zh-CN" altLang="en-US" dirty="0">
              <a:solidFill>
                <a:srgbClr val="436B9B"/>
              </a:solidFill>
            </a:endParaRPr>
          </a:p>
        </p:txBody>
      </p:sp>
      <p:pic>
        <p:nvPicPr>
          <p:cNvPr id="4" name="图片 3"/>
          <p:cNvPicPr>
            <a:picLocks noChangeAspect="1"/>
          </p:cNvPicPr>
          <p:nvPr/>
        </p:nvPicPr>
        <p:blipFill>
          <a:blip r:embed="rId2"/>
          <a:srcRect r="16154"/>
          <a:stretch>
            <a:fillRect/>
          </a:stretch>
        </p:blipFill>
        <p:spPr>
          <a:xfrm>
            <a:off x="256611" y="3573500"/>
            <a:ext cx="5958826" cy="3545995"/>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3"/>
          <a:stretch>
            <a:fillRect/>
          </a:stretch>
        </p:blipFill>
        <p:spPr>
          <a:xfrm>
            <a:off x="5625892" y="1025897"/>
            <a:ext cx="6262265" cy="4396788"/>
          </a:xfrm>
          <a:prstGeom prst="rect">
            <a:avLst/>
          </a:prstGeom>
          <a:ln>
            <a:noFill/>
          </a:ln>
          <a:effectLst>
            <a:outerShdw blurRad="292100" dist="139700" dir="2700000" algn="tl" rotWithShape="0">
              <a:srgbClr val="333333">
                <a:alpha val="65000"/>
              </a:srgbClr>
            </a:outerShdw>
          </a:effec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764915" y="1543487"/>
            <a:ext cx="6262265" cy="4376109"/>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5933563" y="2061077"/>
            <a:ext cx="6232640" cy="4376109"/>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63" name="矩形 62"/>
          <p:cNvSpPr/>
          <p:nvPr/>
        </p:nvSpPr>
        <p:spPr>
          <a:xfrm>
            <a:off x="1139865" y="533051"/>
            <a:ext cx="1364476" cy="400110"/>
          </a:xfrm>
          <a:prstGeom prst="rect">
            <a:avLst/>
          </a:prstGeom>
        </p:spPr>
        <p:txBody>
          <a:bodyPr wrap="none">
            <a:spAutoFit/>
          </a:bodyPr>
          <a:lstStyle/>
          <a:p>
            <a:r>
              <a:rPr lang="zh-CN" altLang="en-US" sz="2000" spc="300" dirty="0">
                <a:solidFill>
                  <a:schemeClr val="tx2"/>
                </a:solidFill>
                <a:cs typeface="+mn-ea"/>
                <a:sym typeface="+mn-lt"/>
              </a:rPr>
              <a:t>开发历程</a:t>
            </a:r>
            <a:endParaRPr lang="zh-CN" altLang="en-US" sz="2000" spc="300" dirty="0">
              <a:solidFill>
                <a:schemeClr val="tx2"/>
              </a:solidFill>
              <a:cs typeface="+mn-ea"/>
              <a:sym typeface="+mn-lt"/>
            </a:endParaRPr>
          </a:p>
        </p:txBody>
      </p:sp>
      <p:grpSp>
        <p:nvGrpSpPr>
          <p:cNvPr id="65" name="组合 64"/>
          <p:cNvGrpSpPr/>
          <p:nvPr/>
        </p:nvGrpSpPr>
        <p:grpSpPr>
          <a:xfrm rot="10800000">
            <a:off x="0" y="304408"/>
            <a:ext cx="1010103" cy="857396"/>
            <a:chOff x="-39567" y="0"/>
            <a:chExt cx="1677745" cy="1424104"/>
          </a:xfrm>
        </p:grpSpPr>
        <p:sp>
          <p:nvSpPr>
            <p:cNvPr id="6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6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9" name="文本框 8"/>
          <p:cNvSpPr txBox="1"/>
          <p:nvPr/>
        </p:nvSpPr>
        <p:spPr>
          <a:xfrm>
            <a:off x="672349" y="1134541"/>
            <a:ext cx="5866684" cy="1137285"/>
          </a:xfrm>
          <a:prstGeom prst="rect">
            <a:avLst/>
          </a:prstGeom>
          <a:noFill/>
        </p:spPr>
        <p:txBody>
          <a:bodyPr wrap="square">
            <a:spAutoFit/>
          </a:bodyPr>
          <a:lstStyle/>
          <a:p>
            <a:r>
              <a:rPr lang="zh-CN" altLang="en-US" b="1" dirty="0">
                <a:solidFill>
                  <a:schemeClr val="tx1">
                    <a:lumMod val="65000"/>
                    <a:lumOff val="35000"/>
                  </a:schemeClr>
                </a:solidFill>
                <a:latin typeface="PingFang SC"/>
              </a:rPr>
              <a:t>在产品设计中</a:t>
            </a:r>
            <a:r>
              <a:rPr lang="en-US" altLang="zh-CN" b="1" dirty="0">
                <a:solidFill>
                  <a:schemeClr val="tx1">
                    <a:lumMod val="65000"/>
                    <a:lumOff val="35000"/>
                  </a:schemeClr>
                </a:solidFill>
                <a:latin typeface="PingFang SC"/>
              </a:rPr>
              <a:t>,</a:t>
            </a:r>
            <a:r>
              <a:rPr lang="zh-CN" altLang="en-US" b="1" dirty="0">
                <a:solidFill>
                  <a:schemeClr val="tx1">
                    <a:lumMod val="65000"/>
                    <a:lumOff val="35000"/>
                  </a:schemeClr>
                </a:solidFill>
                <a:latin typeface="PingFang SC"/>
              </a:rPr>
              <a:t>我们进行了以下工作</a:t>
            </a:r>
            <a:endParaRPr lang="en-US" altLang="zh-CN" b="1" dirty="0">
              <a:solidFill>
                <a:schemeClr val="tx1">
                  <a:lumMod val="65000"/>
                  <a:lumOff val="35000"/>
                </a:schemeClr>
              </a:solidFill>
              <a:latin typeface="PingFang SC"/>
            </a:endParaRPr>
          </a:p>
          <a:p>
            <a:endParaRPr lang="en-US" altLang="zh-CN" b="1" dirty="0">
              <a:solidFill>
                <a:schemeClr val="tx1">
                  <a:lumMod val="65000"/>
                  <a:lumOff val="35000"/>
                </a:schemeClr>
              </a:solidFill>
              <a:latin typeface="PingFang SC"/>
            </a:endParaRPr>
          </a:p>
          <a:p>
            <a:r>
              <a:rPr lang="zh-CN" altLang="en-US" sz="1400" dirty="0">
                <a:solidFill>
                  <a:schemeClr val="bg1">
                    <a:lumMod val="50000"/>
                  </a:schemeClr>
                </a:solidFill>
                <a:latin typeface="PingFang SC"/>
              </a:rPr>
              <a:t>得益于界面的详细设计，后端设计工作快速且顺利</a:t>
            </a:r>
            <a:endParaRPr lang="en-US" altLang="zh-CN" dirty="0">
              <a:solidFill>
                <a:schemeClr val="accent5"/>
              </a:solidFill>
              <a:latin typeface="PingFang SC"/>
            </a:endParaRPr>
          </a:p>
          <a:p>
            <a:endParaRPr lang="zh-CN" altLang="en-US" dirty="0">
              <a:solidFill>
                <a:srgbClr val="436B9B"/>
              </a:solidFill>
            </a:endParaRPr>
          </a:p>
        </p:txBody>
      </p:sp>
      <p:pic>
        <p:nvPicPr>
          <p:cNvPr id="13" name="图片 12"/>
          <p:cNvPicPr>
            <a:picLocks noChangeAspect="1"/>
          </p:cNvPicPr>
          <p:nvPr/>
        </p:nvPicPr>
        <p:blipFill>
          <a:blip r:embed="rId2"/>
          <a:stretch>
            <a:fillRect/>
          </a:stretch>
        </p:blipFill>
        <p:spPr>
          <a:xfrm>
            <a:off x="6179641" y="1770620"/>
            <a:ext cx="5815320" cy="4948254"/>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3"/>
          <a:stretch>
            <a:fillRect/>
          </a:stretch>
        </p:blipFill>
        <p:spPr>
          <a:xfrm>
            <a:off x="5144778" y="4029578"/>
            <a:ext cx="5828535" cy="2470406"/>
          </a:xfrm>
          <a:prstGeom prst="rect">
            <a:avLst/>
          </a:prstGeom>
          <a:ln>
            <a:noFill/>
          </a:ln>
          <a:effectLst>
            <a:outerShdw blurRad="292100" dist="139700" dir="2700000" algn="tl" rotWithShape="0">
              <a:srgbClr val="333333">
                <a:alpha val="65000"/>
              </a:srgbClr>
            </a:outerShdw>
          </a:effectLst>
        </p:spPr>
      </p:pic>
      <p:sp>
        <p:nvSpPr>
          <p:cNvPr id="2" name="文本框 1"/>
          <p:cNvSpPr txBox="1"/>
          <p:nvPr/>
        </p:nvSpPr>
        <p:spPr>
          <a:xfrm>
            <a:off x="582179" y="2338733"/>
            <a:ext cx="5866684" cy="2030095"/>
          </a:xfrm>
          <a:prstGeom prst="rect">
            <a:avLst/>
          </a:prstGeom>
          <a:noFill/>
        </p:spPr>
        <p:txBody>
          <a:bodyPr wrap="square">
            <a:spAutoFit/>
          </a:bodyPr>
          <a:lstStyle/>
          <a:p>
            <a:r>
              <a:rPr lang="zh-CN" altLang="en-US" b="1" dirty="0">
                <a:solidFill>
                  <a:schemeClr val="tx1">
                    <a:lumMod val="65000"/>
                    <a:lumOff val="35000"/>
                  </a:schemeClr>
                </a:solidFill>
                <a:latin typeface="PingFang SC"/>
              </a:rPr>
              <a:t>产品经过开发与迭代后</a:t>
            </a:r>
            <a:endParaRPr lang="en-US" altLang="zh-CN" b="1" dirty="0">
              <a:solidFill>
                <a:schemeClr val="tx1">
                  <a:lumMod val="65000"/>
                  <a:lumOff val="35000"/>
                </a:schemeClr>
              </a:solidFill>
              <a:latin typeface="PingFang SC"/>
            </a:endParaRPr>
          </a:p>
          <a:p>
            <a:r>
              <a:rPr lang="zh-CN" altLang="en-US" dirty="0">
                <a:solidFill>
                  <a:schemeClr val="accent3"/>
                </a:solidFill>
                <a:latin typeface="PingFang SC"/>
              </a:rPr>
              <a:t>后端</a:t>
            </a:r>
            <a:r>
              <a:rPr lang="en-US" altLang="zh-CN" dirty="0">
                <a:solidFill>
                  <a:schemeClr val="accent3"/>
                </a:solidFill>
                <a:latin typeface="PingFang SC"/>
              </a:rPr>
              <a:t>:</a:t>
            </a:r>
            <a:endParaRPr lang="en-US" altLang="zh-CN" dirty="0">
              <a:solidFill>
                <a:schemeClr val="accent3"/>
              </a:solidFill>
              <a:latin typeface="PingFang SC"/>
            </a:endParaRPr>
          </a:p>
          <a:p>
            <a:pPr marL="285750" indent="-285750">
              <a:lnSpc>
                <a:spcPct val="150000"/>
              </a:lnSpc>
              <a:buFont typeface="Arial" panose="020B0604020202020204" pitchFamily="34" charset="0"/>
              <a:buChar char="•"/>
            </a:pPr>
            <a:r>
              <a:rPr lang="en-US" altLang="zh-CN" dirty="0">
                <a:solidFill>
                  <a:schemeClr val="accent3"/>
                </a:solidFill>
                <a:latin typeface="PingFang SC"/>
              </a:rPr>
              <a:t>17 </a:t>
            </a:r>
            <a:r>
              <a:rPr lang="zh-CN" altLang="en-US" dirty="0">
                <a:solidFill>
                  <a:schemeClr val="accent3"/>
                </a:solidFill>
                <a:latin typeface="PingFang SC"/>
              </a:rPr>
              <a:t>张数据库表</a:t>
            </a:r>
            <a:endParaRPr lang="en-US" altLang="zh-CN" dirty="0">
              <a:solidFill>
                <a:schemeClr val="accent3"/>
              </a:solidFill>
              <a:latin typeface="PingFang SC"/>
            </a:endParaRPr>
          </a:p>
          <a:p>
            <a:pPr marL="285750" indent="-285750">
              <a:lnSpc>
                <a:spcPct val="150000"/>
              </a:lnSpc>
              <a:buFont typeface="Arial" panose="020B0604020202020204" pitchFamily="34" charset="0"/>
              <a:buChar char="•"/>
            </a:pPr>
            <a:r>
              <a:rPr lang="zh-CN" altLang="en-US" dirty="0">
                <a:solidFill>
                  <a:schemeClr val="accent3"/>
                </a:solidFill>
                <a:latin typeface="PingFang SC"/>
              </a:rPr>
              <a:t>很多的接口</a:t>
            </a:r>
            <a:endParaRPr lang="en-US" altLang="zh-CN" dirty="0">
              <a:solidFill>
                <a:schemeClr val="accent3"/>
              </a:solidFill>
              <a:latin typeface="PingFang SC"/>
            </a:endParaRPr>
          </a:p>
          <a:p>
            <a:endParaRPr lang="en-US" altLang="zh-CN" dirty="0">
              <a:solidFill>
                <a:schemeClr val="accent5"/>
              </a:solidFill>
              <a:latin typeface="PingFang SC"/>
            </a:endParaRPr>
          </a:p>
          <a:p>
            <a:endParaRPr lang="zh-CN" altLang="en-US" dirty="0">
              <a:solidFill>
                <a:srgbClr val="436B9B"/>
              </a:solidFill>
            </a:endParaRPr>
          </a:p>
        </p:txBody>
      </p:sp>
      <p:sp>
        <p:nvSpPr>
          <p:cNvPr id="15" name="文本框 14"/>
          <p:cNvSpPr txBox="1"/>
          <p:nvPr/>
        </p:nvSpPr>
        <p:spPr>
          <a:xfrm>
            <a:off x="4440418" y="374367"/>
            <a:ext cx="9591222" cy="390748"/>
          </a:xfrm>
          <a:prstGeom prst="rect">
            <a:avLst/>
          </a:prstGeom>
          <a:noFill/>
        </p:spPr>
        <p:txBody>
          <a:bodyPr wrap="square">
            <a:spAutoFit/>
          </a:bodyPr>
          <a:lstStyle/>
          <a:p>
            <a:pPr algn="l" fontAlgn="base">
              <a:lnSpc>
                <a:spcPts val="2025"/>
              </a:lnSpc>
              <a:spcBef>
                <a:spcPts val="1200"/>
              </a:spcBef>
              <a:spcAft>
                <a:spcPts val="450"/>
              </a:spcAft>
            </a:pPr>
            <a:r>
              <a:rPr lang="zh-CN" altLang="en-US" sz="3200" b="1" i="0" dirty="0">
                <a:solidFill>
                  <a:schemeClr val="accent2">
                    <a:lumMod val="60000"/>
                    <a:lumOff val="40000"/>
                  </a:schemeClr>
                </a:solidFill>
                <a:effectLst/>
                <a:latin typeface="-apple-system"/>
              </a:rPr>
              <a:t>“开始是工作中最重要的部分。” </a:t>
            </a:r>
            <a:r>
              <a:rPr lang="en-US" altLang="zh-CN" sz="3200" b="1" i="0" dirty="0">
                <a:solidFill>
                  <a:schemeClr val="accent2">
                    <a:lumMod val="60000"/>
                    <a:lumOff val="40000"/>
                  </a:schemeClr>
                </a:solidFill>
                <a:effectLst/>
                <a:latin typeface="-apple-system"/>
              </a:rPr>
              <a:t>— </a:t>
            </a:r>
            <a:r>
              <a:rPr lang="zh-CN" altLang="en-US" sz="3200" b="1" i="0" dirty="0">
                <a:solidFill>
                  <a:schemeClr val="accent2">
                    <a:lumMod val="60000"/>
                    <a:lumOff val="40000"/>
                  </a:schemeClr>
                </a:solidFill>
                <a:effectLst/>
                <a:latin typeface="-apple-system"/>
              </a:rPr>
              <a:t>柏拉图</a:t>
            </a:r>
            <a:endParaRPr lang="zh-CN" altLang="en-US" sz="3200" b="1" i="0" dirty="0">
              <a:solidFill>
                <a:schemeClr val="accent2">
                  <a:lumMod val="60000"/>
                  <a:lumOff val="40000"/>
                </a:schemeClr>
              </a:solidFill>
              <a:effectLst/>
              <a:latin typeface="-apple-system"/>
            </a:endParaRPr>
          </a:p>
        </p:txBody>
      </p:sp>
      <p:sp>
        <p:nvSpPr>
          <p:cNvPr id="4" name="文本框 3"/>
          <p:cNvSpPr txBox="1"/>
          <p:nvPr/>
        </p:nvSpPr>
        <p:spPr>
          <a:xfrm>
            <a:off x="661022" y="5121395"/>
            <a:ext cx="3334125" cy="704232"/>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rPr>
              <a:t>可见在早期产品设计阶段，我们就已经完成了产品的绝大部分功能的设计</a:t>
            </a:r>
            <a:endParaRPr lang="zh-CN" altLang="en-US" sz="1400" dirty="0">
              <a:solidFill>
                <a:schemeClr val="tx1">
                  <a:lumMod val="75000"/>
                  <a:lumOff val="25000"/>
                </a:schemeClr>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63" name="矩形 62"/>
          <p:cNvSpPr/>
          <p:nvPr/>
        </p:nvSpPr>
        <p:spPr>
          <a:xfrm>
            <a:off x="1139865" y="533051"/>
            <a:ext cx="1364476" cy="400110"/>
          </a:xfrm>
          <a:prstGeom prst="rect">
            <a:avLst/>
          </a:prstGeom>
        </p:spPr>
        <p:txBody>
          <a:bodyPr wrap="none">
            <a:spAutoFit/>
          </a:bodyPr>
          <a:lstStyle/>
          <a:p>
            <a:r>
              <a:rPr lang="zh-CN" altLang="en-US" sz="2000" spc="300" dirty="0">
                <a:solidFill>
                  <a:schemeClr val="tx2"/>
                </a:solidFill>
                <a:cs typeface="+mn-ea"/>
                <a:sym typeface="+mn-lt"/>
              </a:rPr>
              <a:t>开发历程</a:t>
            </a:r>
            <a:endParaRPr lang="zh-CN" altLang="en-US" sz="2000" spc="300" dirty="0">
              <a:solidFill>
                <a:schemeClr val="tx2"/>
              </a:solidFill>
              <a:cs typeface="+mn-ea"/>
              <a:sym typeface="+mn-lt"/>
            </a:endParaRPr>
          </a:p>
        </p:txBody>
      </p:sp>
      <p:grpSp>
        <p:nvGrpSpPr>
          <p:cNvPr id="65" name="组合 64"/>
          <p:cNvGrpSpPr/>
          <p:nvPr/>
        </p:nvGrpSpPr>
        <p:grpSpPr>
          <a:xfrm rot="10800000">
            <a:off x="0" y="304408"/>
            <a:ext cx="1010103" cy="857396"/>
            <a:chOff x="-39567" y="0"/>
            <a:chExt cx="1677745" cy="1424104"/>
          </a:xfrm>
        </p:grpSpPr>
        <p:sp>
          <p:nvSpPr>
            <p:cNvPr id="6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6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9" name="文本框 8"/>
          <p:cNvSpPr txBox="1"/>
          <p:nvPr/>
        </p:nvSpPr>
        <p:spPr>
          <a:xfrm>
            <a:off x="672349" y="1129949"/>
            <a:ext cx="5866684" cy="1107996"/>
          </a:xfrm>
          <a:prstGeom prst="rect">
            <a:avLst/>
          </a:prstGeom>
          <a:noFill/>
        </p:spPr>
        <p:txBody>
          <a:bodyPr wrap="square">
            <a:spAutoFit/>
          </a:bodyPr>
          <a:lstStyle/>
          <a:p>
            <a:pPr>
              <a:lnSpc>
                <a:spcPct val="150000"/>
              </a:lnSpc>
            </a:pPr>
            <a:r>
              <a:rPr lang="zh-CN" altLang="en-US" b="1" dirty="0">
                <a:solidFill>
                  <a:schemeClr val="tx1">
                    <a:lumMod val="65000"/>
                    <a:lumOff val="35000"/>
                  </a:schemeClr>
                </a:solidFill>
                <a:latin typeface="PingFang SC"/>
              </a:rPr>
              <a:t>产品设计进度示意图</a:t>
            </a:r>
            <a:endParaRPr lang="en-US" altLang="zh-CN" b="1" dirty="0">
              <a:solidFill>
                <a:schemeClr val="tx1">
                  <a:lumMod val="65000"/>
                  <a:lumOff val="35000"/>
                </a:schemeClr>
              </a:solidFill>
              <a:latin typeface="PingFang SC"/>
            </a:endParaRPr>
          </a:p>
          <a:p>
            <a:pPr>
              <a:lnSpc>
                <a:spcPct val="150000"/>
              </a:lnSpc>
            </a:pPr>
            <a:r>
              <a:rPr lang="zh-CN" altLang="en-US" sz="1400" dirty="0">
                <a:solidFill>
                  <a:schemeClr val="tx1">
                    <a:lumMod val="65000"/>
                    <a:lumOff val="35000"/>
                  </a:schemeClr>
                </a:solidFill>
                <a:latin typeface="PingFang SC"/>
              </a:rPr>
              <a:t>拥有了详细的产品设计，极大便利了后续的正式开发</a:t>
            </a:r>
            <a:endParaRPr lang="en-US" altLang="zh-CN" sz="1400" dirty="0">
              <a:solidFill>
                <a:schemeClr val="accent5"/>
              </a:solidFill>
              <a:latin typeface="PingFang SC"/>
            </a:endParaRPr>
          </a:p>
          <a:p>
            <a:endParaRPr lang="zh-CN" altLang="en-US" dirty="0">
              <a:solidFill>
                <a:srgbClr val="436B9B"/>
              </a:solidFill>
            </a:endParaRPr>
          </a:p>
        </p:txBody>
      </p:sp>
      <p:sp>
        <p:nvSpPr>
          <p:cNvPr id="3" name="箭头: 下 2"/>
          <p:cNvSpPr/>
          <p:nvPr/>
        </p:nvSpPr>
        <p:spPr>
          <a:xfrm rot="16200000">
            <a:off x="5159071" y="452422"/>
            <a:ext cx="646332" cy="5295193"/>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p:cNvSpPr/>
          <p:nvPr/>
        </p:nvSpPr>
        <p:spPr>
          <a:xfrm rot="16200000">
            <a:off x="2391451" y="2041699"/>
            <a:ext cx="646331" cy="3615671"/>
          </a:xfrm>
          <a:prstGeom prst="down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440418" y="374367"/>
            <a:ext cx="9591222" cy="390748"/>
          </a:xfrm>
          <a:prstGeom prst="rect">
            <a:avLst/>
          </a:prstGeom>
          <a:noFill/>
        </p:spPr>
        <p:txBody>
          <a:bodyPr wrap="square">
            <a:spAutoFit/>
          </a:bodyPr>
          <a:lstStyle/>
          <a:p>
            <a:pPr algn="l" fontAlgn="base">
              <a:lnSpc>
                <a:spcPts val="2025"/>
              </a:lnSpc>
              <a:spcBef>
                <a:spcPts val="1200"/>
              </a:spcBef>
              <a:spcAft>
                <a:spcPts val="450"/>
              </a:spcAft>
            </a:pPr>
            <a:r>
              <a:rPr lang="zh-CN" altLang="en-US" sz="3200" b="1" i="0" dirty="0">
                <a:solidFill>
                  <a:schemeClr val="accent2">
                    <a:lumMod val="60000"/>
                    <a:lumOff val="40000"/>
                  </a:schemeClr>
                </a:solidFill>
                <a:effectLst/>
                <a:latin typeface="-apple-system"/>
              </a:rPr>
              <a:t>“开始是工作中最重要的部分。” </a:t>
            </a:r>
            <a:r>
              <a:rPr lang="en-US" altLang="zh-CN" sz="3200" b="1" i="0" dirty="0">
                <a:solidFill>
                  <a:schemeClr val="accent2">
                    <a:lumMod val="60000"/>
                    <a:lumOff val="40000"/>
                  </a:schemeClr>
                </a:solidFill>
                <a:effectLst/>
                <a:latin typeface="-apple-system"/>
              </a:rPr>
              <a:t>— </a:t>
            </a:r>
            <a:r>
              <a:rPr lang="zh-CN" altLang="en-US" sz="3200" b="1" i="0" dirty="0">
                <a:solidFill>
                  <a:schemeClr val="accent2">
                    <a:lumMod val="60000"/>
                    <a:lumOff val="40000"/>
                  </a:schemeClr>
                </a:solidFill>
                <a:effectLst/>
                <a:latin typeface="-apple-system"/>
              </a:rPr>
              <a:t>柏拉图</a:t>
            </a:r>
            <a:endParaRPr lang="zh-CN" altLang="en-US" sz="3200" b="1" i="0" dirty="0">
              <a:solidFill>
                <a:schemeClr val="accent2">
                  <a:lumMod val="60000"/>
                  <a:lumOff val="40000"/>
                </a:schemeClr>
              </a:solidFill>
              <a:effectLst/>
              <a:latin typeface="-apple-system"/>
            </a:endParaRPr>
          </a:p>
        </p:txBody>
      </p:sp>
      <p:sp>
        <p:nvSpPr>
          <p:cNvPr id="4" name="箭头: 右 3"/>
          <p:cNvSpPr/>
          <p:nvPr/>
        </p:nvSpPr>
        <p:spPr>
          <a:xfrm>
            <a:off x="906781" y="4954720"/>
            <a:ext cx="10751820" cy="320040"/>
          </a:xfrm>
          <a:prstGeom prst="rightArrow">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25441" y="5342279"/>
            <a:ext cx="1613651" cy="584775"/>
          </a:xfrm>
          <a:prstGeom prst="rect">
            <a:avLst/>
          </a:prstGeom>
          <a:noFill/>
        </p:spPr>
        <p:txBody>
          <a:bodyPr wrap="square">
            <a:spAutoFit/>
          </a:bodyPr>
          <a:lstStyle/>
          <a:p>
            <a:r>
              <a:rPr lang="zh-CN" altLang="en-US" sz="3200" b="1" dirty="0">
                <a:solidFill>
                  <a:schemeClr val="tx1">
                    <a:lumMod val="65000"/>
                    <a:lumOff val="35000"/>
                  </a:schemeClr>
                </a:solidFill>
                <a:latin typeface="PingFang SC"/>
              </a:rPr>
              <a:t>时间轴</a:t>
            </a:r>
            <a:endParaRPr lang="zh-CN" altLang="en-US" sz="3200" dirty="0">
              <a:solidFill>
                <a:srgbClr val="436B9B"/>
              </a:solidFill>
            </a:endParaRPr>
          </a:p>
        </p:txBody>
      </p:sp>
      <p:sp>
        <p:nvSpPr>
          <p:cNvPr id="16" name="箭头: 下 15"/>
          <p:cNvSpPr/>
          <p:nvPr/>
        </p:nvSpPr>
        <p:spPr>
          <a:xfrm rot="16200000">
            <a:off x="1787043" y="3455518"/>
            <a:ext cx="586436" cy="2346959"/>
          </a:xfrm>
          <a:prstGeom prst="downArrow">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箭头: 下 16"/>
          <p:cNvSpPr/>
          <p:nvPr/>
        </p:nvSpPr>
        <p:spPr>
          <a:xfrm rot="16200000">
            <a:off x="6611033" y="26400"/>
            <a:ext cx="646333" cy="4648200"/>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318530" y="4459656"/>
            <a:ext cx="3615669" cy="369332"/>
          </a:xfrm>
          <a:prstGeom prst="rect">
            <a:avLst/>
          </a:prstGeom>
          <a:noFill/>
        </p:spPr>
        <p:txBody>
          <a:bodyPr wrap="square">
            <a:spAutoFit/>
          </a:bodyPr>
          <a:lstStyle/>
          <a:p>
            <a:r>
              <a:rPr lang="zh-CN" altLang="en-US" b="1" dirty="0">
                <a:solidFill>
                  <a:schemeClr val="tx1">
                    <a:lumMod val="65000"/>
                    <a:lumOff val="35000"/>
                  </a:schemeClr>
                </a:solidFill>
                <a:latin typeface="PingFang SC"/>
              </a:rPr>
              <a:t>前后端框架搭建</a:t>
            </a:r>
            <a:endParaRPr lang="zh-CN" altLang="en-US" dirty="0">
              <a:solidFill>
                <a:srgbClr val="436B9B"/>
              </a:solidFill>
            </a:endParaRPr>
          </a:p>
        </p:txBody>
      </p:sp>
      <p:sp>
        <p:nvSpPr>
          <p:cNvPr id="19" name="文本框 18"/>
          <p:cNvSpPr txBox="1"/>
          <p:nvPr/>
        </p:nvSpPr>
        <p:spPr>
          <a:xfrm>
            <a:off x="4731198" y="3678549"/>
            <a:ext cx="3615669" cy="369332"/>
          </a:xfrm>
          <a:prstGeom prst="rect">
            <a:avLst/>
          </a:prstGeom>
          <a:noFill/>
        </p:spPr>
        <p:txBody>
          <a:bodyPr wrap="square">
            <a:spAutoFit/>
          </a:bodyPr>
          <a:lstStyle/>
          <a:p>
            <a:r>
              <a:rPr lang="zh-CN" altLang="en-US" b="1" dirty="0">
                <a:solidFill>
                  <a:schemeClr val="tx1">
                    <a:lumMod val="65000"/>
                    <a:lumOff val="35000"/>
                  </a:schemeClr>
                </a:solidFill>
                <a:latin typeface="PingFang SC"/>
              </a:rPr>
              <a:t>产品流程</a:t>
            </a:r>
            <a:r>
              <a:rPr lang="en-US" altLang="zh-CN" b="1" dirty="0">
                <a:solidFill>
                  <a:schemeClr val="tx1">
                    <a:lumMod val="65000"/>
                    <a:lumOff val="35000"/>
                  </a:schemeClr>
                </a:solidFill>
                <a:latin typeface="PingFang SC"/>
              </a:rPr>
              <a:t>/</a:t>
            </a:r>
            <a:r>
              <a:rPr lang="zh-CN" altLang="en-US" b="1" dirty="0">
                <a:solidFill>
                  <a:schemeClr val="tx1">
                    <a:lumMod val="65000"/>
                    <a:lumOff val="35000"/>
                  </a:schemeClr>
                </a:solidFill>
                <a:latin typeface="PingFang SC"/>
              </a:rPr>
              <a:t>功能设计</a:t>
            </a:r>
            <a:endParaRPr lang="zh-CN" altLang="en-US" dirty="0">
              <a:solidFill>
                <a:srgbClr val="436B9B"/>
              </a:solidFill>
            </a:endParaRPr>
          </a:p>
        </p:txBody>
      </p:sp>
      <p:sp>
        <p:nvSpPr>
          <p:cNvPr id="20" name="文本框 19"/>
          <p:cNvSpPr txBox="1"/>
          <p:nvPr/>
        </p:nvSpPr>
        <p:spPr>
          <a:xfrm>
            <a:off x="8269740" y="3086356"/>
            <a:ext cx="3615669" cy="369332"/>
          </a:xfrm>
          <a:prstGeom prst="rect">
            <a:avLst/>
          </a:prstGeom>
          <a:noFill/>
        </p:spPr>
        <p:txBody>
          <a:bodyPr wrap="square">
            <a:spAutoFit/>
          </a:bodyPr>
          <a:lstStyle/>
          <a:p>
            <a:r>
              <a:rPr lang="zh-CN" altLang="en-US" b="1" dirty="0">
                <a:solidFill>
                  <a:schemeClr val="tx1">
                    <a:lumMod val="65000"/>
                    <a:lumOff val="35000"/>
                  </a:schemeClr>
                </a:solidFill>
                <a:latin typeface="PingFang SC"/>
              </a:rPr>
              <a:t>产品页面设计</a:t>
            </a:r>
            <a:endParaRPr lang="zh-CN" altLang="en-US" dirty="0">
              <a:solidFill>
                <a:srgbClr val="436B9B"/>
              </a:solidFill>
            </a:endParaRPr>
          </a:p>
        </p:txBody>
      </p:sp>
      <p:sp>
        <p:nvSpPr>
          <p:cNvPr id="21" name="文本框 20"/>
          <p:cNvSpPr txBox="1"/>
          <p:nvPr/>
        </p:nvSpPr>
        <p:spPr>
          <a:xfrm>
            <a:off x="9450841" y="2175051"/>
            <a:ext cx="2002020" cy="369332"/>
          </a:xfrm>
          <a:prstGeom prst="rect">
            <a:avLst/>
          </a:prstGeom>
          <a:noFill/>
        </p:spPr>
        <p:txBody>
          <a:bodyPr wrap="square">
            <a:spAutoFit/>
          </a:bodyPr>
          <a:lstStyle/>
          <a:p>
            <a:r>
              <a:rPr lang="zh-CN" altLang="en-US" b="1" dirty="0">
                <a:solidFill>
                  <a:schemeClr val="tx1">
                    <a:lumMod val="65000"/>
                    <a:lumOff val="35000"/>
                  </a:schemeClr>
                </a:solidFill>
                <a:latin typeface="PingFang SC"/>
              </a:rPr>
              <a:t>产品后端设计</a:t>
            </a:r>
            <a:endParaRPr lang="zh-CN" altLang="en-US" dirty="0">
              <a:solidFill>
                <a:srgbClr val="436B9B"/>
              </a:solidFill>
            </a:endParaRPr>
          </a:p>
        </p:txBody>
      </p:sp>
      <p:sp>
        <p:nvSpPr>
          <p:cNvPr id="22" name="文本框 21"/>
          <p:cNvSpPr txBox="1"/>
          <p:nvPr/>
        </p:nvSpPr>
        <p:spPr>
          <a:xfrm>
            <a:off x="794271" y="5344504"/>
            <a:ext cx="1613651" cy="369332"/>
          </a:xfrm>
          <a:prstGeom prst="rect">
            <a:avLst/>
          </a:prstGeom>
          <a:noFill/>
        </p:spPr>
        <p:txBody>
          <a:bodyPr wrap="square">
            <a:spAutoFit/>
          </a:bodyPr>
          <a:lstStyle/>
          <a:p>
            <a:r>
              <a:rPr lang="zh-CN" altLang="en-US" b="1" dirty="0">
                <a:solidFill>
                  <a:schemeClr val="tx1">
                    <a:lumMod val="65000"/>
                    <a:lumOff val="35000"/>
                  </a:schemeClr>
                </a:solidFill>
                <a:latin typeface="PingFang SC"/>
              </a:rPr>
              <a:t>产品设计开始</a:t>
            </a:r>
            <a:endParaRPr lang="zh-CN" altLang="en-US" dirty="0">
              <a:solidFill>
                <a:srgbClr val="436B9B"/>
              </a:solidFill>
            </a:endParaRPr>
          </a:p>
        </p:txBody>
      </p:sp>
      <p:sp>
        <p:nvSpPr>
          <p:cNvPr id="23" name="文本框 22"/>
          <p:cNvSpPr txBox="1"/>
          <p:nvPr/>
        </p:nvSpPr>
        <p:spPr>
          <a:xfrm>
            <a:off x="9938523" y="5265334"/>
            <a:ext cx="1613651" cy="369332"/>
          </a:xfrm>
          <a:prstGeom prst="rect">
            <a:avLst/>
          </a:prstGeom>
          <a:noFill/>
        </p:spPr>
        <p:txBody>
          <a:bodyPr wrap="square">
            <a:spAutoFit/>
          </a:bodyPr>
          <a:lstStyle/>
          <a:p>
            <a:r>
              <a:rPr lang="zh-CN" altLang="en-US" b="1" dirty="0">
                <a:solidFill>
                  <a:schemeClr val="tx1">
                    <a:lumMod val="65000"/>
                    <a:lumOff val="35000"/>
                  </a:schemeClr>
                </a:solidFill>
                <a:latin typeface="PingFang SC"/>
              </a:rPr>
              <a:t>产品设计结束</a:t>
            </a:r>
            <a:endParaRPr lang="zh-CN" altLang="en-US" dirty="0">
              <a:solidFill>
                <a:srgbClr val="436B9B"/>
              </a:solidFill>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3" name="矩形 62"/>
          <p:cNvSpPr/>
          <p:nvPr/>
        </p:nvSpPr>
        <p:spPr>
          <a:xfrm>
            <a:off x="1139865" y="533051"/>
            <a:ext cx="1364476" cy="400110"/>
          </a:xfrm>
          <a:prstGeom prst="rect">
            <a:avLst/>
          </a:prstGeom>
        </p:spPr>
        <p:txBody>
          <a:bodyPr wrap="none">
            <a:spAutoFit/>
          </a:bodyPr>
          <a:lstStyle/>
          <a:p>
            <a:r>
              <a:rPr lang="zh-CN" altLang="en-US" sz="2000" spc="300" dirty="0">
                <a:solidFill>
                  <a:schemeClr val="tx2"/>
                </a:solidFill>
                <a:cs typeface="+mn-ea"/>
                <a:sym typeface="+mn-lt"/>
              </a:rPr>
              <a:t>开发历程</a:t>
            </a:r>
            <a:endParaRPr lang="zh-CN" altLang="en-US" sz="2000" spc="300" dirty="0">
              <a:solidFill>
                <a:schemeClr val="tx2"/>
              </a:solidFill>
              <a:cs typeface="+mn-ea"/>
              <a:sym typeface="+mn-lt"/>
            </a:endParaRPr>
          </a:p>
        </p:txBody>
      </p:sp>
      <p:grpSp>
        <p:nvGrpSpPr>
          <p:cNvPr id="65" name="组合 64"/>
          <p:cNvGrpSpPr/>
          <p:nvPr/>
        </p:nvGrpSpPr>
        <p:grpSpPr>
          <a:xfrm rot="10800000">
            <a:off x="0" y="304408"/>
            <a:ext cx="1010103" cy="857396"/>
            <a:chOff x="-39567" y="0"/>
            <a:chExt cx="1677745" cy="1424104"/>
          </a:xfrm>
        </p:grpSpPr>
        <p:sp>
          <p:nvSpPr>
            <p:cNvPr id="6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6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7" name="文本框 6"/>
          <p:cNvSpPr txBox="1"/>
          <p:nvPr/>
        </p:nvSpPr>
        <p:spPr>
          <a:xfrm>
            <a:off x="314226" y="1452252"/>
            <a:ext cx="2276086" cy="390748"/>
          </a:xfrm>
          <a:prstGeom prst="rect">
            <a:avLst/>
          </a:prstGeom>
          <a:noFill/>
        </p:spPr>
        <p:txBody>
          <a:bodyPr wrap="square">
            <a:spAutoFit/>
          </a:bodyPr>
          <a:lstStyle/>
          <a:p>
            <a:pPr algn="l" fontAlgn="base">
              <a:lnSpc>
                <a:spcPts val="2025"/>
              </a:lnSpc>
              <a:spcBef>
                <a:spcPts val="1200"/>
              </a:spcBef>
              <a:spcAft>
                <a:spcPts val="450"/>
              </a:spcAft>
            </a:pPr>
            <a:r>
              <a:rPr lang="zh-CN" altLang="en-US" sz="3200" b="1" dirty="0">
                <a:solidFill>
                  <a:schemeClr val="accent2">
                    <a:lumMod val="60000"/>
                    <a:lumOff val="40000"/>
                  </a:schemeClr>
                </a:solidFill>
                <a:latin typeface="-apple-system"/>
              </a:rPr>
              <a:t>项目</a:t>
            </a:r>
            <a:r>
              <a:rPr lang="zh-CN" altLang="en-US" sz="3200" b="1" i="0" dirty="0">
                <a:solidFill>
                  <a:schemeClr val="accent2">
                    <a:lumMod val="60000"/>
                    <a:lumOff val="40000"/>
                  </a:schemeClr>
                </a:solidFill>
                <a:effectLst/>
                <a:latin typeface="-apple-system"/>
              </a:rPr>
              <a:t>规范</a:t>
            </a:r>
            <a:endParaRPr lang="zh-CN" altLang="en-US" sz="3200" b="1" i="0" dirty="0">
              <a:solidFill>
                <a:schemeClr val="accent2">
                  <a:lumMod val="60000"/>
                  <a:lumOff val="40000"/>
                </a:schemeClr>
              </a:solidFill>
              <a:effectLst/>
              <a:latin typeface="-apple-system"/>
            </a:endParaRPr>
          </a:p>
        </p:txBody>
      </p:sp>
      <p:pic>
        <p:nvPicPr>
          <p:cNvPr id="11" name="图片 10"/>
          <p:cNvPicPr>
            <a:picLocks noChangeAspect="1"/>
          </p:cNvPicPr>
          <p:nvPr/>
        </p:nvPicPr>
        <p:blipFill>
          <a:blip r:embed="rId2"/>
          <a:stretch>
            <a:fillRect/>
          </a:stretch>
        </p:blipFill>
        <p:spPr>
          <a:xfrm>
            <a:off x="13227770" y="415632"/>
            <a:ext cx="6535825" cy="6026735"/>
          </a:xfrm>
          <a:prstGeom prst="rect">
            <a:avLst/>
          </a:prstGeom>
          <a:ln>
            <a:noFill/>
          </a:ln>
          <a:effectLst>
            <a:outerShdw blurRad="292100" dist="139700" dir="2700000" algn="tl" rotWithShape="0">
              <a:srgbClr val="333333">
                <a:alpha val="65000"/>
              </a:srgbClr>
            </a:outerShdw>
          </a:effectLst>
        </p:spPr>
      </p:pic>
      <p:grpSp>
        <p:nvGrpSpPr>
          <p:cNvPr id="2" name="组合 1"/>
          <p:cNvGrpSpPr/>
          <p:nvPr/>
        </p:nvGrpSpPr>
        <p:grpSpPr>
          <a:xfrm>
            <a:off x="3951355" y="415632"/>
            <a:ext cx="6598431" cy="2233840"/>
            <a:chOff x="2188" y="2931"/>
            <a:chExt cx="13977" cy="5082"/>
          </a:xfrm>
        </p:grpSpPr>
        <p:sp>
          <p:nvSpPr>
            <p:cNvPr id="8" name="椭圆 7"/>
            <p:cNvSpPr/>
            <p:nvPr/>
          </p:nvSpPr>
          <p:spPr>
            <a:xfrm>
              <a:off x="2188" y="4310"/>
              <a:ext cx="2608" cy="276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grpSp>
          <p:nvGrpSpPr>
            <p:cNvPr id="9" name="组合 8"/>
            <p:cNvGrpSpPr/>
            <p:nvPr/>
          </p:nvGrpSpPr>
          <p:grpSpPr>
            <a:xfrm>
              <a:off x="4596" y="3849"/>
              <a:ext cx="3058" cy="4000"/>
              <a:chOff x="5025" y="3556"/>
              <a:chExt cx="3058" cy="4000"/>
            </a:xfrm>
          </p:grpSpPr>
          <p:sp>
            <p:nvSpPr>
              <p:cNvPr id="25" name="弧形 24"/>
              <p:cNvSpPr/>
              <p:nvPr/>
            </p:nvSpPr>
            <p:spPr>
              <a:xfrm>
                <a:off x="5025" y="3556"/>
                <a:ext cx="3059" cy="3059"/>
              </a:xfrm>
              <a:prstGeom prst="arc">
                <a:avLst>
                  <a:gd name="adj1" fmla="val 12457264"/>
                  <a:gd name="adj2" fmla="val 17181349"/>
                </a:avLst>
              </a:prstGeom>
              <a:ln>
                <a:solidFill>
                  <a:schemeClr val="bg1">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26" name="弧形 25"/>
              <p:cNvSpPr/>
              <p:nvPr/>
            </p:nvSpPr>
            <p:spPr>
              <a:xfrm flipV="1">
                <a:off x="5025" y="4498"/>
                <a:ext cx="3059" cy="3059"/>
              </a:xfrm>
              <a:prstGeom prst="arc">
                <a:avLst>
                  <a:gd name="adj1" fmla="val 12457264"/>
                  <a:gd name="adj2" fmla="val 17181349"/>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cxnSp>
            <p:nvCxnSpPr>
              <p:cNvPr id="27" name="直接连接符 26"/>
              <p:cNvCxnSpPr/>
              <p:nvPr/>
            </p:nvCxnSpPr>
            <p:spPr>
              <a:xfrm>
                <a:off x="5505" y="5440"/>
                <a:ext cx="1350" cy="0"/>
              </a:xfrm>
              <a:prstGeom prst="line">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0" name="Rectangle 60"/>
            <p:cNvSpPr/>
            <p:nvPr/>
          </p:nvSpPr>
          <p:spPr>
            <a:xfrm>
              <a:off x="7051" y="2931"/>
              <a:ext cx="2893" cy="630"/>
            </a:xfrm>
            <a:prstGeom prst="rect">
              <a:avLst/>
            </a:prstGeom>
          </p:spPr>
          <p:txBody>
            <a:bodyPr wrap="square" lIns="0" tIns="0" rIns="0" bIns="0">
              <a:spAutoFit/>
            </a:bodyPr>
            <a:lstStyle/>
            <a:p>
              <a:pPr algn="l"/>
              <a:r>
                <a:rPr lang="en-US" altLang="zh-CN"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TypeScript</a:t>
              </a:r>
              <a:endParaRPr lang="zh-CN" altLang="en-US"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12" name="TextBox 59"/>
            <p:cNvSpPr txBox="1"/>
            <p:nvPr/>
          </p:nvSpPr>
          <p:spPr>
            <a:xfrm>
              <a:off x="7026" y="3643"/>
              <a:ext cx="7563" cy="490"/>
            </a:xfrm>
            <a:prstGeom prst="rect">
              <a:avLst/>
            </a:prstGeom>
            <a:noFill/>
          </p:spPr>
          <p:txBody>
            <a:bodyPr wrap="square" lIns="0" tIns="0" rIns="0" bIns="0" rtlCol="0">
              <a:spAutoFit/>
            </a:bodyPr>
            <a:lstStyle/>
            <a:p>
              <a:pPr marL="285750" indent="-285750" algn="l" defTabSz="1219200">
                <a:spcBef>
                  <a:spcPts val="20"/>
                </a:spcBef>
                <a:spcAft>
                  <a:spcPts val="0"/>
                </a:spcAft>
                <a:buFont typeface="Arial" panose="020B0604020202020204" pitchFamily="34" charset="0"/>
                <a:buChar char="•"/>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类型</a:t>
              </a:r>
              <a:r>
                <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 </a:t>
              </a: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接口的定义</a:t>
              </a:r>
              <a:endParaRPr lang="zh-CN"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sp>
          <p:nvSpPr>
            <p:cNvPr id="13" name="Rectangle 60"/>
            <p:cNvSpPr/>
            <p:nvPr/>
          </p:nvSpPr>
          <p:spPr>
            <a:xfrm>
              <a:off x="7127" y="4887"/>
              <a:ext cx="2429" cy="630"/>
            </a:xfrm>
            <a:prstGeom prst="rect">
              <a:avLst/>
            </a:prstGeom>
          </p:spPr>
          <p:txBody>
            <a:bodyPr wrap="square" lIns="0" tIns="0" rIns="0" bIns="0">
              <a:spAutoFit/>
            </a:bodyPr>
            <a:lstStyle/>
            <a:p>
              <a:pPr algn="l"/>
              <a:r>
                <a:rPr lang="en-US" altLang="zh-CN" b="1" dirty="0" err="1">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vue</a:t>
              </a:r>
              <a:endParaRPr lang="zh-CN" altLang="en-US"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19" name="TextBox 59"/>
            <p:cNvSpPr txBox="1"/>
            <p:nvPr/>
          </p:nvSpPr>
          <p:spPr>
            <a:xfrm>
              <a:off x="7123" y="5604"/>
              <a:ext cx="9042" cy="1470"/>
            </a:xfrm>
            <a:prstGeom prst="rect">
              <a:avLst/>
            </a:prstGeom>
            <a:noFill/>
          </p:spPr>
          <p:txBody>
            <a:bodyPr wrap="square" lIns="0" tIns="0" rIns="0" bIns="0" rtlCol="0">
              <a:spAutoFit/>
            </a:bodyPr>
            <a:lstStyle/>
            <a:p>
              <a:pPr marL="285750" indent="-285750" algn="l" defTabSz="1219200">
                <a:spcBef>
                  <a:spcPts val="20"/>
                </a:spcBef>
                <a:spcAft>
                  <a:spcPts val="0"/>
                </a:spcAft>
                <a:buFont typeface="Arial" panose="020B0604020202020204" pitchFamily="34" charset="0"/>
                <a:buChar char="•"/>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项目命名</a:t>
              </a:r>
              <a:endPar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a:p>
              <a:pPr marL="285750" indent="-285750" algn="l" defTabSz="1219200">
                <a:spcBef>
                  <a:spcPts val="20"/>
                </a:spcBef>
                <a:spcAft>
                  <a:spcPts val="0"/>
                </a:spcAft>
                <a:buFont typeface="Arial" panose="020B0604020202020204" pitchFamily="34" charset="0"/>
                <a:buChar char="•"/>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常用搭配词</a:t>
              </a:r>
              <a:endPar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a:p>
              <a:pPr marL="285750" indent="-285750" algn="l" defTabSz="1219200">
                <a:spcBef>
                  <a:spcPts val="20"/>
                </a:spcBef>
                <a:spcAft>
                  <a:spcPts val="0"/>
                </a:spcAft>
                <a:buFont typeface="Arial" panose="020B0604020202020204" pitchFamily="34" charset="0"/>
                <a:buChar char="•"/>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全局方法</a:t>
              </a:r>
              <a:endParaRPr lang="zh-CN"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sp>
          <p:nvSpPr>
            <p:cNvPr id="22" name="Rectangle 60"/>
            <p:cNvSpPr/>
            <p:nvPr/>
          </p:nvSpPr>
          <p:spPr>
            <a:xfrm>
              <a:off x="7119" y="7383"/>
              <a:ext cx="4018" cy="630"/>
            </a:xfrm>
            <a:prstGeom prst="rect">
              <a:avLst/>
            </a:prstGeom>
          </p:spPr>
          <p:txBody>
            <a:bodyPr wrap="square" lIns="0" tIns="0" rIns="0" bIns="0">
              <a:spAutoFit/>
            </a:bodyPr>
            <a:lstStyle/>
            <a:p>
              <a:pPr algn="l"/>
              <a:r>
                <a:rPr lang="zh-CN" altLang="en-US"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公共组件</a:t>
              </a:r>
              <a:r>
                <a:rPr lang="en-US" altLang="zh-CN"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 </a:t>
              </a:r>
              <a:r>
                <a:rPr lang="en-US" altLang="zh-CN" dirty="0" err="1">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api</a:t>
              </a:r>
              <a:r>
                <a:rPr lang="zh-CN" altLang="en-US"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接口</a:t>
              </a:r>
              <a:endParaRPr lang="zh-CN" altLang="en-US"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23" name="Freeform 387"/>
            <p:cNvSpPr>
              <a:spLocks noEditPoints="1"/>
            </p:cNvSpPr>
            <p:nvPr/>
          </p:nvSpPr>
          <p:spPr bwMode="auto">
            <a:xfrm>
              <a:off x="3107" y="5048"/>
              <a:ext cx="678" cy="796"/>
            </a:xfrm>
            <a:custGeom>
              <a:avLst/>
              <a:gdLst/>
              <a:ahLst/>
              <a:cxnLst>
                <a:cxn ang="0">
                  <a:pos x="88900" y="107950"/>
                </a:cxn>
                <a:cxn ang="0">
                  <a:pos x="44450" y="107950"/>
                </a:cxn>
                <a:cxn ang="0">
                  <a:pos x="31750" y="111125"/>
                </a:cxn>
                <a:cxn ang="0">
                  <a:pos x="12700" y="139700"/>
                </a:cxn>
                <a:cxn ang="0">
                  <a:pos x="12700" y="146050"/>
                </a:cxn>
                <a:cxn ang="0">
                  <a:pos x="120650" y="146050"/>
                </a:cxn>
                <a:cxn ang="0">
                  <a:pos x="120650" y="139700"/>
                </a:cxn>
                <a:cxn ang="0">
                  <a:pos x="104775" y="114300"/>
                </a:cxn>
                <a:cxn ang="0">
                  <a:pos x="101600" y="111125"/>
                </a:cxn>
                <a:cxn ang="0">
                  <a:pos x="95250" y="107950"/>
                </a:cxn>
                <a:cxn ang="0">
                  <a:pos x="88900" y="107950"/>
                </a:cxn>
                <a:cxn ang="0">
                  <a:pos x="92075" y="95250"/>
                </a:cxn>
                <a:cxn ang="0">
                  <a:pos x="92075" y="95250"/>
                </a:cxn>
                <a:cxn ang="0">
                  <a:pos x="98425" y="95250"/>
                </a:cxn>
                <a:cxn ang="0">
                  <a:pos x="104775" y="98425"/>
                </a:cxn>
                <a:cxn ang="0">
                  <a:pos x="133350" y="139700"/>
                </a:cxn>
                <a:cxn ang="0">
                  <a:pos x="133350" y="149225"/>
                </a:cxn>
                <a:cxn ang="0">
                  <a:pos x="127000" y="155575"/>
                </a:cxn>
                <a:cxn ang="0">
                  <a:pos x="127000" y="155575"/>
                </a:cxn>
                <a:cxn ang="0">
                  <a:pos x="6350" y="155575"/>
                </a:cxn>
                <a:cxn ang="0">
                  <a:pos x="0" y="149225"/>
                </a:cxn>
                <a:cxn ang="0">
                  <a:pos x="0" y="149225"/>
                </a:cxn>
                <a:cxn ang="0">
                  <a:pos x="0" y="139700"/>
                </a:cxn>
                <a:cxn ang="0">
                  <a:pos x="25400" y="98425"/>
                </a:cxn>
                <a:cxn ang="0">
                  <a:pos x="38100" y="95250"/>
                </a:cxn>
                <a:cxn ang="0">
                  <a:pos x="12700" y="50800"/>
                </a:cxn>
                <a:cxn ang="0">
                  <a:pos x="66675" y="0"/>
                </a:cxn>
                <a:cxn ang="0">
                  <a:pos x="117475" y="50800"/>
                </a:cxn>
                <a:cxn ang="0">
                  <a:pos x="92075" y="95250"/>
                </a:cxn>
                <a:cxn ang="0">
                  <a:pos x="66675" y="9525"/>
                </a:cxn>
                <a:cxn ang="0">
                  <a:pos x="66675" y="9525"/>
                </a:cxn>
                <a:cxn ang="0">
                  <a:pos x="28575" y="34925"/>
                </a:cxn>
                <a:cxn ang="0">
                  <a:pos x="25400" y="50800"/>
                </a:cxn>
                <a:cxn ang="0">
                  <a:pos x="50800" y="88900"/>
                </a:cxn>
                <a:cxn ang="0">
                  <a:pos x="82550" y="88900"/>
                </a:cxn>
                <a:cxn ang="0">
                  <a:pos x="104775" y="50800"/>
                </a:cxn>
                <a:cxn ang="0">
                  <a:pos x="66675" y="9525"/>
                </a:cxn>
              </a:cxnLst>
              <a:rect l="0" t="0" r="0" b="0"/>
              <a:pathLst>
                <a:path w="42" h="49">
                  <a:moveTo>
                    <a:pt x="28" y="34"/>
                  </a:moveTo>
                  <a:cubicBezTo>
                    <a:pt x="14" y="34"/>
                    <a:pt x="14" y="34"/>
                    <a:pt x="14" y="34"/>
                  </a:cubicBezTo>
                  <a:cubicBezTo>
                    <a:pt x="12" y="34"/>
                    <a:pt x="11" y="34"/>
                    <a:pt x="10" y="35"/>
                  </a:cubicBezTo>
                  <a:cubicBezTo>
                    <a:pt x="6" y="36"/>
                    <a:pt x="4" y="40"/>
                    <a:pt x="4" y="44"/>
                  </a:cubicBezTo>
                  <a:cubicBezTo>
                    <a:pt x="4" y="46"/>
                    <a:pt x="4" y="46"/>
                    <a:pt x="4" y="46"/>
                  </a:cubicBezTo>
                  <a:cubicBezTo>
                    <a:pt x="38" y="46"/>
                    <a:pt x="38" y="46"/>
                    <a:pt x="38" y="46"/>
                  </a:cubicBezTo>
                  <a:cubicBezTo>
                    <a:pt x="38" y="44"/>
                    <a:pt x="38" y="44"/>
                    <a:pt x="38" y="44"/>
                  </a:cubicBezTo>
                  <a:cubicBezTo>
                    <a:pt x="38" y="41"/>
                    <a:pt x="36" y="37"/>
                    <a:pt x="33" y="36"/>
                  </a:cubicBezTo>
                  <a:cubicBezTo>
                    <a:pt x="33" y="35"/>
                    <a:pt x="32" y="35"/>
                    <a:pt x="32" y="35"/>
                  </a:cubicBezTo>
                  <a:cubicBezTo>
                    <a:pt x="31" y="34"/>
                    <a:pt x="31" y="34"/>
                    <a:pt x="30" y="34"/>
                  </a:cubicBezTo>
                  <a:cubicBezTo>
                    <a:pt x="29" y="34"/>
                    <a:pt x="29" y="34"/>
                    <a:pt x="28" y="34"/>
                  </a:cubicBezTo>
                  <a:close/>
                  <a:moveTo>
                    <a:pt x="29" y="30"/>
                  </a:moveTo>
                  <a:cubicBezTo>
                    <a:pt x="29" y="30"/>
                    <a:pt x="29" y="30"/>
                    <a:pt x="29" y="30"/>
                  </a:cubicBezTo>
                  <a:cubicBezTo>
                    <a:pt x="30" y="30"/>
                    <a:pt x="30" y="30"/>
                    <a:pt x="31" y="30"/>
                  </a:cubicBezTo>
                  <a:cubicBezTo>
                    <a:pt x="32" y="31"/>
                    <a:pt x="32" y="31"/>
                    <a:pt x="33" y="31"/>
                  </a:cubicBezTo>
                  <a:cubicBezTo>
                    <a:pt x="38" y="33"/>
                    <a:pt x="42" y="38"/>
                    <a:pt x="42" y="44"/>
                  </a:cubicBezTo>
                  <a:cubicBezTo>
                    <a:pt x="42" y="47"/>
                    <a:pt x="42" y="47"/>
                    <a:pt x="42" y="47"/>
                  </a:cubicBezTo>
                  <a:cubicBezTo>
                    <a:pt x="42" y="48"/>
                    <a:pt x="41" y="49"/>
                    <a:pt x="40" y="49"/>
                  </a:cubicBezTo>
                  <a:cubicBezTo>
                    <a:pt x="40" y="49"/>
                    <a:pt x="40" y="49"/>
                    <a:pt x="40" y="49"/>
                  </a:cubicBezTo>
                  <a:cubicBezTo>
                    <a:pt x="2" y="49"/>
                    <a:pt x="2" y="49"/>
                    <a:pt x="2" y="49"/>
                  </a:cubicBezTo>
                  <a:cubicBezTo>
                    <a:pt x="1" y="49"/>
                    <a:pt x="0" y="48"/>
                    <a:pt x="0" y="47"/>
                  </a:cubicBezTo>
                  <a:cubicBezTo>
                    <a:pt x="0" y="47"/>
                    <a:pt x="0" y="47"/>
                    <a:pt x="0" y="47"/>
                  </a:cubicBezTo>
                  <a:cubicBezTo>
                    <a:pt x="0" y="44"/>
                    <a:pt x="0" y="44"/>
                    <a:pt x="0" y="44"/>
                  </a:cubicBezTo>
                  <a:cubicBezTo>
                    <a:pt x="0" y="38"/>
                    <a:pt x="3" y="33"/>
                    <a:pt x="8" y="31"/>
                  </a:cubicBezTo>
                  <a:cubicBezTo>
                    <a:pt x="10" y="31"/>
                    <a:pt x="11" y="30"/>
                    <a:pt x="12" y="30"/>
                  </a:cubicBezTo>
                  <a:cubicBezTo>
                    <a:pt x="7" y="27"/>
                    <a:pt x="4" y="22"/>
                    <a:pt x="4" y="16"/>
                  </a:cubicBezTo>
                  <a:cubicBezTo>
                    <a:pt x="4" y="7"/>
                    <a:pt x="12" y="0"/>
                    <a:pt x="21" y="0"/>
                  </a:cubicBezTo>
                  <a:cubicBezTo>
                    <a:pt x="30" y="0"/>
                    <a:pt x="37" y="7"/>
                    <a:pt x="37" y="16"/>
                  </a:cubicBezTo>
                  <a:cubicBezTo>
                    <a:pt x="37" y="22"/>
                    <a:pt x="34" y="27"/>
                    <a:pt x="29" y="30"/>
                  </a:cubicBezTo>
                  <a:close/>
                  <a:moveTo>
                    <a:pt x="21" y="3"/>
                  </a:moveTo>
                  <a:cubicBezTo>
                    <a:pt x="21" y="3"/>
                    <a:pt x="21" y="3"/>
                    <a:pt x="21" y="3"/>
                  </a:cubicBezTo>
                  <a:cubicBezTo>
                    <a:pt x="16" y="3"/>
                    <a:pt x="11" y="6"/>
                    <a:pt x="9" y="11"/>
                  </a:cubicBezTo>
                  <a:cubicBezTo>
                    <a:pt x="9" y="13"/>
                    <a:pt x="8" y="14"/>
                    <a:pt x="8" y="16"/>
                  </a:cubicBezTo>
                  <a:cubicBezTo>
                    <a:pt x="8" y="21"/>
                    <a:pt x="11" y="26"/>
                    <a:pt x="16" y="28"/>
                  </a:cubicBezTo>
                  <a:cubicBezTo>
                    <a:pt x="19" y="29"/>
                    <a:pt x="23" y="29"/>
                    <a:pt x="26" y="28"/>
                  </a:cubicBezTo>
                  <a:cubicBezTo>
                    <a:pt x="30" y="26"/>
                    <a:pt x="33" y="21"/>
                    <a:pt x="33" y="16"/>
                  </a:cubicBezTo>
                  <a:cubicBezTo>
                    <a:pt x="33" y="9"/>
                    <a:pt x="28" y="3"/>
                    <a:pt x="21" y="3"/>
                  </a:cubicBezTo>
                  <a:close/>
                </a:path>
              </a:pathLst>
            </a:custGeom>
            <a:solidFill>
              <a:schemeClr val="bg1"/>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24" name="Rectangle 60"/>
            <p:cNvSpPr/>
            <p:nvPr/>
          </p:nvSpPr>
          <p:spPr>
            <a:xfrm>
              <a:off x="2205" y="6079"/>
              <a:ext cx="2548" cy="560"/>
            </a:xfrm>
            <a:prstGeom prst="rect">
              <a:avLst/>
            </a:prstGeom>
          </p:spPr>
          <p:txBody>
            <a:bodyPr wrap="square" lIns="0" tIns="0" rIns="0" bIns="0">
              <a:spAutoFit/>
            </a:bodyPr>
            <a:lstStyle/>
            <a:p>
              <a:pPr algn="ctr"/>
              <a:r>
                <a:rPr lang="zh-CN" altLang="en-US" sz="1600" dirty="0">
                  <a:solidFill>
                    <a:schemeClr val="bg1"/>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前端</a:t>
              </a:r>
              <a:endParaRPr lang="en-US" altLang="zh-CN" sz="1600" dirty="0">
                <a:solidFill>
                  <a:schemeClr val="bg1"/>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grpSp>
      <p:grpSp>
        <p:nvGrpSpPr>
          <p:cNvPr id="34" name="组合 33"/>
          <p:cNvGrpSpPr/>
          <p:nvPr/>
        </p:nvGrpSpPr>
        <p:grpSpPr>
          <a:xfrm>
            <a:off x="3951355" y="3428999"/>
            <a:ext cx="6327921" cy="2438236"/>
            <a:chOff x="2064" y="4173"/>
            <a:chExt cx="13404" cy="5547"/>
          </a:xfrm>
        </p:grpSpPr>
        <p:sp>
          <p:nvSpPr>
            <p:cNvPr id="35" name="椭圆 34"/>
            <p:cNvSpPr/>
            <p:nvPr/>
          </p:nvSpPr>
          <p:spPr>
            <a:xfrm>
              <a:off x="2064" y="4305"/>
              <a:ext cx="2689" cy="290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grpSp>
          <p:nvGrpSpPr>
            <p:cNvPr id="42" name="组合 41"/>
            <p:cNvGrpSpPr/>
            <p:nvPr/>
          </p:nvGrpSpPr>
          <p:grpSpPr>
            <a:xfrm>
              <a:off x="4596" y="4791"/>
              <a:ext cx="3059" cy="3059"/>
              <a:chOff x="5025" y="4498"/>
              <a:chExt cx="3059" cy="3059"/>
            </a:xfrm>
          </p:grpSpPr>
          <p:sp>
            <p:nvSpPr>
              <p:cNvPr id="51" name="弧形 50"/>
              <p:cNvSpPr/>
              <p:nvPr/>
            </p:nvSpPr>
            <p:spPr>
              <a:xfrm flipV="1">
                <a:off x="5025" y="4498"/>
                <a:ext cx="3059" cy="3059"/>
              </a:xfrm>
              <a:prstGeom prst="arc">
                <a:avLst>
                  <a:gd name="adj1" fmla="val 12457264"/>
                  <a:gd name="adj2" fmla="val 17181349"/>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cxnSp>
            <p:nvCxnSpPr>
              <p:cNvPr id="52" name="直接连接符 51"/>
              <p:cNvCxnSpPr/>
              <p:nvPr/>
            </p:nvCxnSpPr>
            <p:spPr>
              <a:xfrm>
                <a:off x="5505" y="5440"/>
                <a:ext cx="1350" cy="0"/>
              </a:xfrm>
              <a:prstGeom prst="line">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43" name="Rectangle 60"/>
            <p:cNvSpPr/>
            <p:nvPr/>
          </p:nvSpPr>
          <p:spPr>
            <a:xfrm>
              <a:off x="6889" y="4173"/>
              <a:ext cx="4223" cy="630"/>
            </a:xfrm>
            <a:prstGeom prst="rect">
              <a:avLst/>
            </a:prstGeom>
          </p:spPr>
          <p:txBody>
            <a:bodyPr wrap="square" lIns="0" tIns="0" rIns="0" bIns="0">
              <a:spAutoFit/>
            </a:bodyPr>
            <a:lstStyle/>
            <a:p>
              <a:pPr algn="l"/>
              <a:r>
                <a:rPr lang="en-US" altLang="zh-CN"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Java-</a:t>
              </a:r>
              <a:r>
                <a:rPr lang="en-US" altLang="zh-CN" b="1" dirty="0" err="1">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SpringBoot</a:t>
              </a:r>
              <a:endParaRPr lang="zh-CN" altLang="en-US"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44" name="TextBox 59"/>
            <p:cNvSpPr txBox="1"/>
            <p:nvPr/>
          </p:nvSpPr>
          <p:spPr>
            <a:xfrm>
              <a:off x="6895" y="5030"/>
              <a:ext cx="8573" cy="1470"/>
            </a:xfrm>
            <a:prstGeom prst="rect">
              <a:avLst/>
            </a:prstGeom>
            <a:noFill/>
          </p:spPr>
          <p:txBody>
            <a:bodyPr wrap="square" lIns="0" tIns="0" rIns="0" bIns="0" rtlCol="0">
              <a:spAutoFit/>
            </a:bodyPr>
            <a:lstStyle/>
            <a:p>
              <a:pPr marL="285750" indent="-285750" algn="l" defTabSz="1219200">
                <a:spcBef>
                  <a:spcPts val="20"/>
                </a:spcBef>
                <a:spcAft>
                  <a:spcPts val="0"/>
                </a:spcAft>
                <a:buFont typeface="Arial" panose="020B0604020202020204" pitchFamily="34" charset="0"/>
                <a:buChar char="•"/>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命名风格</a:t>
              </a:r>
              <a:endPar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a:p>
              <a:pPr marL="285750" indent="-285750" algn="l" defTabSz="1219200">
                <a:spcBef>
                  <a:spcPts val="20"/>
                </a:spcBef>
                <a:spcAft>
                  <a:spcPts val="0"/>
                </a:spcAft>
                <a:buFont typeface="Arial" panose="020B0604020202020204" pitchFamily="34" charset="0"/>
                <a:buChar char="•"/>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统一接口返回数据的格式</a:t>
              </a:r>
              <a:endPar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a:p>
              <a:pPr marL="285750" indent="-285750" algn="l" defTabSz="1219200">
                <a:spcBef>
                  <a:spcPts val="20"/>
                </a:spcBef>
                <a:spcAft>
                  <a:spcPts val="0"/>
                </a:spcAft>
                <a:buFont typeface="Arial" panose="020B0604020202020204" pitchFamily="34" charset="0"/>
                <a:buChar char="•"/>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响应状态码约定</a:t>
              </a:r>
              <a:endParaRPr lang="zh-CN"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sp>
          <p:nvSpPr>
            <p:cNvPr id="45" name="Rectangle 60"/>
            <p:cNvSpPr/>
            <p:nvPr/>
          </p:nvSpPr>
          <p:spPr>
            <a:xfrm>
              <a:off x="6947" y="6922"/>
              <a:ext cx="3269" cy="630"/>
            </a:xfrm>
            <a:prstGeom prst="rect">
              <a:avLst/>
            </a:prstGeom>
          </p:spPr>
          <p:txBody>
            <a:bodyPr wrap="square" lIns="0" tIns="0" rIns="0" bIns="0">
              <a:spAutoFit/>
            </a:bodyPr>
            <a:lstStyle/>
            <a:p>
              <a:pPr algn="l"/>
              <a:r>
                <a:rPr lang="zh-CN" altLang="en-US"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数据库</a:t>
              </a:r>
              <a:endParaRPr lang="zh-CN" altLang="en-US" b="1" dirty="0">
                <a:solidFill>
                  <a:schemeClr val="tx1">
                    <a:lumMod val="85000"/>
                    <a:lumOff val="15000"/>
                  </a:schemeClr>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sp>
          <p:nvSpPr>
            <p:cNvPr id="48" name="TextBox 59"/>
            <p:cNvSpPr txBox="1"/>
            <p:nvPr/>
          </p:nvSpPr>
          <p:spPr>
            <a:xfrm>
              <a:off x="6995" y="7601"/>
              <a:ext cx="7707" cy="2119"/>
            </a:xfrm>
            <a:prstGeom prst="rect">
              <a:avLst/>
            </a:prstGeom>
            <a:noFill/>
          </p:spPr>
          <p:txBody>
            <a:bodyPr wrap="square" lIns="0" tIns="0" rIns="0" bIns="0" rtlCol="0">
              <a:spAutoFit/>
            </a:bodyPr>
            <a:lstStyle/>
            <a:p>
              <a:pPr marL="285750" indent="-285750" algn="l" defTabSz="1219200">
                <a:lnSpc>
                  <a:spcPct val="150000"/>
                </a:lnSpc>
                <a:spcBef>
                  <a:spcPts val="20"/>
                </a:spcBef>
                <a:spcAft>
                  <a:spcPts val="0"/>
                </a:spcAft>
                <a:buFont typeface="Arial" panose="020B0604020202020204" pitchFamily="34" charset="0"/>
                <a:buChar char="•"/>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设计规范</a:t>
              </a:r>
              <a:endPar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a:p>
              <a:pPr marL="285750" indent="-285750" algn="l" defTabSz="1219200">
                <a:lnSpc>
                  <a:spcPct val="150000"/>
                </a:lnSpc>
                <a:spcBef>
                  <a:spcPts val="20"/>
                </a:spcBef>
                <a:spcAft>
                  <a:spcPts val="0"/>
                </a:spcAft>
                <a:buFont typeface="Arial" panose="020B0604020202020204" pitchFamily="34" charset="0"/>
                <a:buChar char="•"/>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命名规范</a:t>
              </a:r>
              <a:endParaRPr lang="en-US"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a:p>
              <a:pPr marL="285750" indent="-285750" algn="l" defTabSz="1219200">
                <a:lnSpc>
                  <a:spcPct val="150000"/>
                </a:lnSpc>
                <a:spcBef>
                  <a:spcPts val="20"/>
                </a:spcBef>
                <a:spcAft>
                  <a:spcPts val="0"/>
                </a:spcAft>
                <a:buFont typeface="Arial" panose="020B0604020202020204" pitchFamily="34" charset="0"/>
                <a:buChar char="•"/>
                <a:defRPr/>
              </a:pPr>
              <a:r>
                <a:rPr lang="zh-CN" altLang="en-US"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rPr>
                <a:t>索引规范</a:t>
              </a:r>
              <a:endParaRPr lang="zh-CN" altLang="zh-CN" sz="1400" dirty="0">
                <a:solidFill>
                  <a:schemeClr val="tx1">
                    <a:lumMod val="85000"/>
                    <a:lumOff val="15000"/>
                  </a:schemeClr>
                </a:solidFill>
                <a:latin typeface="思源黑体 Light" panose="020B0300000000000000" pitchFamily="34" charset="-122"/>
                <a:ea typeface="思源黑体 Light" panose="020B0300000000000000" pitchFamily="34" charset="-122"/>
                <a:cs typeface="思源黑体 CN Light" panose="020B0300000000000000" charset="-122"/>
                <a:sym typeface="思源黑体 Light" panose="020B0300000000000000" pitchFamily="34" charset="-122"/>
              </a:endParaRPr>
            </a:p>
          </p:txBody>
        </p:sp>
        <p:sp>
          <p:nvSpPr>
            <p:cNvPr id="49" name="Freeform 387"/>
            <p:cNvSpPr>
              <a:spLocks noEditPoints="1"/>
            </p:cNvSpPr>
            <p:nvPr/>
          </p:nvSpPr>
          <p:spPr bwMode="auto">
            <a:xfrm>
              <a:off x="3107" y="5048"/>
              <a:ext cx="678" cy="796"/>
            </a:xfrm>
            <a:custGeom>
              <a:avLst/>
              <a:gdLst/>
              <a:ahLst/>
              <a:cxnLst>
                <a:cxn ang="0">
                  <a:pos x="88900" y="107950"/>
                </a:cxn>
                <a:cxn ang="0">
                  <a:pos x="44450" y="107950"/>
                </a:cxn>
                <a:cxn ang="0">
                  <a:pos x="31750" y="111125"/>
                </a:cxn>
                <a:cxn ang="0">
                  <a:pos x="12700" y="139700"/>
                </a:cxn>
                <a:cxn ang="0">
                  <a:pos x="12700" y="146050"/>
                </a:cxn>
                <a:cxn ang="0">
                  <a:pos x="120650" y="146050"/>
                </a:cxn>
                <a:cxn ang="0">
                  <a:pos x="120650" y="139700"/>
                </a:cxn>
                <a:cxn ang="0">
                  <a:pos x="104775" y="114300"/>
                </a:cxn>
                <a:cxn ang="0">
                  <a:pos x="101600" y="111125"/>
                </a:cxn>
                <a:cxn ang="0">
                  <a:pos x="95250" y="107950"/>
                </a:cxn>
                <a:cxn ang="0">
                  <a:pos x="88900" y="107950"/>
                </a:cxn>
                <a:cxn ang="0">
                  <a:pos x="92075" y="95250"/>
                </a:cxn>
                <a:cxn ang="0">
                  <a:pos x="92075" y="95250"/>
                </a:cxn>
                <a:cxn ang="0">
                  <a:pos x="98425" y="95250"/>
                </a:cxn>
                <a:cxn ang="0">
                  <a:pos x="104775" y="98425"/>
                </a:cxn>
                <a:cxn ang="0">
                  <a:pos x="133350" y="139700"/>
                </a:cxn>
                <a:cxn ang="0">
                  <a:pos x="133350" y="149225"/>
                </a:cxn>
                <a:cxn ang="0">
                  <a:pos x="127000" y="155575"/>
                </a:cxn>
                <a:cxn ang="0">
                  <a:pos x="127000" y="155575"/>
                </a:cxn>
                <a:cxn ang="0">
                  <a:pos x="6350" y="155575"/>
                </a:cxn>
                <a:cxn ang="0">
                  <a:pos x="0" y="149225"/>
                </a:cxn>
                <a:cxn ang="0">
                  <a:pos x="0" y="149225"/>
                </a:cxn>
                <a:cxn ang="0">
                  <a:pos x="0" y="139700"/>
                </a:cxn>
                <a:cxn ang="0">
                  <a:pos x="25400" y="98425"/>
                </a:cxn>
                <a:cxn ang="0">
                  <a:pos x="38100" y="95250"/>
                </a:cxn>
                <a:cxn ang="0">
                  <a:pos x="12700" y="50800"/>
                </a:cxn>
                <a:cxn ang="0">
                  <a:pos x="66675" y="0"/>
                </a:cxn>
                <a:cxn ang="0">
                  <a:pos x="117475" y="50800"/>
                </a:cxn>
                <a:cxn ang="0">
                  <a:pos x="92075" y="95250"/>
                </a:cxn>
                <a:cxn ang="0">
                  <a:pos x="66675" y="9525"/>
                </a:cxn>
                <a:cxn ang="0">
                  <a:pos x="66675" y="9525"/>
                </a:cxn>
                <a:cxn ang="0">
                  <a:pos x="28575" y="34925"/>
                </a:cxn>
                <a:cxn ang="0">
                  <a:pos x="25400" y="50800"/>
                </a:cxn>
                <a:cxn ang="0">
                  <a:pos x="50800" y="88900"/>
                </a:cxn>
                <a:cxn ang="0">
                  <a:pos x="82550" y="88900"/>
                </a:cxn>
                <a:cxn ang="0">
                  <a:pos x="104775" y="50800"/>
                </a:cxn>
                <a:cxn ang="0">
                  <a:pos x="66675" y="9525"/>
                </a:cxn>
              </a:cxnLst>
              <a:rect l="0" t="0" r="0" b="0"/>
              <a:pathLst>
                <a:path w="42" h="49">
                  <a:moveTo>
                    <a:pt x="28" y="34"/>
                  </a:moveTo>
                  <a:cubicBezTo>
                    <a:pt x="14" y="34"/>
                    <a:pt x="14" y="34"/>
                    <a:pt x="14" y="34"/>
                  </a:cubicBezTo>
                  <a:cubicBezTo>
                    <a:pt x="12" y="34"/>
                    <a:pt x="11" y="34"/>
                    <a:pt x="10" y="35"/>
                  </a:cubicBezTo>
                  <a:cubicBezTo>
                    <a:pt x="6" y="36"/>
                    <a:pt x="4" y="40"/>
                    <a:pt x="4" y="44"/>
                  </a:cubicBezTo>
                  <a:cubicBezTo>
                    <a:pt x="4" y="46"/>
                    <a:pt x="4" y="46"/>
                    <a:pt x="4" y="46"/>
                  </a:cubicBezTo>
                  <a:cubicBezTo>
                    <a:pt x="38" y="46"/>
                    <a:pt x="38" y="46"/>
                    <a:pt x="38" y="46"/>
                  </a:cubicBezTo>
                  <a:cubicBezTo>
                    <a:pt x="38" y="44"/>
                    <a:pt x="38" y="44"/>
                    <a:pt x="38" y="44"/>
                  </a:cubicBezTo>
                  <a:cubicBezTo>
                    <a:pt x="38" y="41"/>
                    <a:pt x="36" y="37"/>
                    <a:pt x="33" y="36"/>
                  </a:cubicBezTo>
                  <a:cubicBezTo>
                    <a:pt x="33" y="35"/>
                    <a:pt x="32" y="35"/>
                    <a:pt x="32" y="35"/>
                  </a:cubicBezTo>
                  <a:cubicBezTo>
                    <a:pt x="31" y="34"/>
                    <a:pt x="31" y="34"/>
                    <a:pt x="30" y="34"/>
                  </a:cubicBezTo>
                  <a:cubicBezTo>
                    <a:pt x="29" y="34"/>
                    <a:pt x="29" y="34"/>
                    <a:pt x="28" y="34"/>
                  </a:cubicBezTo>
                  <a:close/>
                  <a:moveTo>
                    <a:pt x="29" y="30"/>
                  </a:moveTo>
                  <a:cubicBezTo>
                    <a:pt x="29" y="30"/>
                    <a:pt x="29" y="30"/>
                    <a:pt x="29" y="30"/>
                  </a:cubicBezTo>
                  <a:cubicBezTo>
                    <a:pt x="30" y="30"/>
                    <a:pt x="30" y="30"/>
                    <a:pt x="31" y="30"/>
                  </a:cubicBezTo>
                  <a:cubicBezTo>
                    <a:pt x="32" y="31"/>
                    <a:pt x="32" y="31"/>
                    <a:pt x="33" y="31"/>
                  </a:cubicBezTo>
                  <a:cubicBezTo>
                    <a:pt x="38" y="33"/>
                    <a:pt x="42" y="38"/>
                    <a:pt x="42" y="44"/>
                  </a:cubicBezTo>
                  <a:cubicBezTo>
                    <a:pt x="42" y="47"/>
                    <a:pt x="42" y="47"/>
                    <a:pt x="42" y="47"/>
                  </a:cubicBezTo>
                  <a:cubicBezTo>
                    <a:pt x="42" y="48"/>
                    <a:pt x="41" y="49"/>
                    <a:pt x="40" y="49"/>
                  </a:cubicBezTo>
                  <a:cubicBezTo>
                    <a:pt x="40" y="49"/>
                    <a:pt x="40" y="49"/>
                    <a:pt x="40" y="49"/>
                  </a:cubicBezTo>
                  <a:cubicBezTo>
                    <a:pt x="2" y="49"/>
                    <a:pt x="2" y="49"/>
                    <a:pt x="2" y="49"/>
                  </a:cubicBezTo>
                  <a:cubicBezTo>
                    <a:pt x="1" y="49"/>
                    <a:pt x="0" y="48"/>
                    <a:pt x="0" y="47"/>
                  </a:cubicBezTo>
                  <a:cubicBezTo>
                    <a:pt x="0" y="47"/>
                    <a:pt x="0" y="47"/>
                    <a:pt x="0" y="47"/>
                  </a:cubicBezTo>
                  <a:cubicBezTo>
                    <a:pt x="0" y="44"/>
                    <a:pt x="0" y="44"/>
                    <a:pt x="0" y="44"/>
                  </a:cubicBezTo>
                  <a:cubicBezTo>
                    <a:pt x="0" y="38"/>
                    <a:pt x="3" y="33"/>
                    <a:pt x="8" y="31"/>
                  </a:cubicBezTo>
                  <a:cubicBezTo>
                    <a:pt x="10" y="31"/>
                    <a:pt x="11" y="30"/>
                    <a:pt x="12" y="30"/>
                  </a:cubicBezTo>
                  <a:cubicBezTo>
                    <a:pt x="7" y="27"/>
                    <a:pt x="4" y="22"/>
                    <a:pt x="4" y="16"/>
                  </a:cubicBezTo>
                  <a:cubicBezTo>
                    <a:pt x="4" y="7"/>
                    <a:pt x="12" y="0"/>
                    <a:pt x="21" y="0"/>
                  </a:cubicBezTo>
                  <a:cubicBezTo>
                    <a:pt x="30" y="0"/>
                    <a:pt x="37" y="7"/>
                    <a:pt x="37" y="16"/>
                  </a:cubicBezTo>
                  <a:cubicBezTo>
                    <a:pt x="37" y="22"/>
                    <a:pt x="34" y="27"/>
                    <a:pt x="29" y="30"/>
                  </a:cubicBezTo>
                  <a:close/>
                  <a:moveTo>
                    <a:pt x="21" y="3"/>
                  </a:moveTo>
                  <a:cubicBezTo>
                    <a:pt x="21" y="3"/>
                    <a:pt x="21" y="3"/>
                    <a:pt x="21" y="3"/>
                  </a:cubicBezTo>
                  <a:cubicBezTo>
                    <a:pt x="16" y="3"/>
                    <a:pt x="11" y="6"/>
                    <a:pt x="9" y="11"/>
                  </a:cubicBezTo>
                  <a:cubicBezTo>
                    <a:pt x="9" y="13"/>
                    <a:pt x="8" y="14"/>
                    <a:pt x="8" y="16"/>
                  </a:cubicBezTo>
                  <a:cubicBezTo>
                    <a:pt x="8" y="21"/>
                    <a:pt x="11" y="26"/>
                    <a:pt x="16" y="28"/>
                  </a:cubicBezTo>
                  <a:cubicBezTo>
                    <a:pt x="19" y="29"/>
                    <a:pt x="23" y="29"/>
                    <a:pt x="26" y="28"/>
                  </a:cubicBezTo>
                  <a:cubicBezTo>
                    <a:pt x="30" y="26"/>
                    <a:pt x="33" y="21"/>
                    <a:pt x="33" y="16"/>
                  </a:cubicBezTo>
                  <a:cubicBezTo>
                    <a:pt x="33" y="9"/>
                    <a:pt x="28" y="3"/>
                    <a:pt x="21" y="3"/>
                  </a:cubicBezTo>
                  <a:close/>
                </a:path>
              </a:pathLst>
            </a:custGeom>
            <a:solidFill>
              <a:schemeClr val="bg1"/>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50" name="Rectangle 60"/>
            <p:cNvSpPr/>
            <p:nvPr/>
          </p:nvSpPr>
          <p:spPr>
            <a:xfrm>
              <a:off x="2205" y="6079"/>
              <a:ext cx="2548" cy="560"/>
            </a:xfrm>
            <a:prstGeom prst="rect">
              <a:avLst/>
            </a:prstGeom>
          </p:spPr>
          <p:txBody>
            <a:bodyPr wrap="square" lIns="0" tIns="0" rIns="0" bIns="0">
              <a:spAutoFit/>
            </a:bodyPr>
            <a:lstStyle/>
            <a:p>
              <a:pPr algn="ctr"/>
              <a:r>
                <a:rPr lang="zh-CN" altLang="en-US" sz="1600" dirty="0">
                  <a:solidFill>
                    <a:schemeClr val="bg1"/>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rPr>
                <a:t>后端</a:t>
              </a:r>
              <a:endParaRPr lang="en-US" altLang="zh-CN" sz="1600" dirty="0">
                <a:solidFill>
                  <a:schemeClr val="bg1"/>
                </a:solidFill>
                <a:latin typeface="思源黑体 Light" panose="020B0300000000000000" pitchFamily="34" charset="-122"/>
                <a:ea typeface="思源黑体 Light" panose="020B0300000000000000" pitchFamily="34" charset="-122"/>
                <a:cs typeface="微软雅黑" panose="020B0503020204020204" pitchFamily="34" charset="-122"/>
                <a:sym typeface="思源黑体 Light" panose="020B0300000000000000" pitchFamily="34" charset="-122"/>
              </a:endParaRPr>
            </a:p>
          </p:txBody>
        </p:sp>
      </p:grpSp>
      <p:sp>
        <p:nvSpPr>
          <p:cNvPr id="3" name="文本框 2"/>
          <p:cNvSpPr txBox="1"/>
          <p:nvPr/>
        </p:nvSpPr>
        <p:spPr>
          <a:xfrm>
            <a:off x="4586082" y="-520191"/>
            <a:ext cx="8904351" cy="390748"/>
          </a:xfrm>
          <a:prstGeom prst="rect">
            <a:avLst/>
          </a:prstGeom>
          <a:noFill/>
        </p:spPr>
        <p:txBody>
          <a:bodyPr wrap="square">
            <a:spAutoFit/>
          </a:bodyPr>
          <a:lstStyle/>
          <a:p>
            <a:pPr algn="l" fontAlgn="base">
              <a:lnSpc>
                <a:spcPts val="2025"/>
              </a:lnSpc>
              <a:spcBef>
                <a:spcPts val="1200"/>
              </a:spcBef>
              <a:spcAft>
                <a:spcPts val="450"/>
              </a:spcAft>
            </a:pPr>
            <a:r>
              <a:rPr lang="zh-CN" altLang="en-US" sz="3200" b="1" i="0" dirty="0">
                <a:solidFill>
                  <a:schemeClr val="accent2">
                    <a:lumMod val="60000"/>
                    <a:lumOff val="40000"/>
                  </a:schemeClr>
                </a:solidFill>
                <a:effectLst/>
                <a:latin typeface="-apple-system"/>
              </a:rPr>
              <a:t>“开始是工作中最重要的部分。” </a:t>
            </a:r>
            <a:r>
              <a:rPr lang="en-US" altLang="zh-CN" sz="3200" b="1" i="0" dirty="0">
                <a:solidFill>
                  <a:schemeClr val="accent2">
                    <a:lumMod val="60000"/>
                    <a:lumOff val="40000"/>
                  </a:schemeClr>
                </a:solidFill>
                <a:effectLst/>
                <a:latin typeface="-apple-system"/>
              </a:rPr>
              <a:t>— </a:t>
            </a:r>
            <a:r>
              <a:rPr lang="zh-CN" altLang="en-US" sz="3200" b="1" i="0" dirty="0">
                <a:solidFill>
                  <a:schemeClr val="accent2">
                    <a:lumMod val="60000"/>
                    <a:lumOff val="40000"/>
                  </a:schemeClr>
                </a:solidFill>
                <a:effectLst/>
                <a:latin typeface="-apple-system"/>
              </a:rPr>
              <a:t>柏拉图</a:t>
            </a:r>
            <a:endParaRPr lang="zh-CN" altLang="en-US" sz="3200" b="1" i="0" dirty="0">
              <a:solidFill>
                <a:schemeClr val="accent2">
                  <a:lumMod val="60000"/>
                  <a:lumOff val="40000"/>
                </a:schemeClr>
              </a:solidFill>
              <a:effectLst/>
              <a:latin typeface="-apple-system"/>
            </a:endParaRPr>
          </a:p>
        </p:txBody>
      </p:sp>
      <p:sp>
        <p:nvSpPr>
          <p:cNvPr id="4" name="文本框 3"/>
          <p:cNvSpPr txBox="1"/>
          <p:nvPr/>
        </p:nvSpPr>
        <p:spPr>
          <a:xfrm>
            <a:off x="290029" y="1846923"/>
            <a:ext cx="3166101" cy="2031325"/>
          </a:xfrm>
          <a:prstGeom prst="rect">
            <a:avLst/>
          </a:prstGeom>
          <a:noFill/>
        </p:spPr>
        <p:txBody>
          <a:bodyPr wrap="square">
            <a:spAutoFit/>
          </a:bodyPr>
          <a:lstStyle/>
          <a:p>
            <a:pPr>
              <a:lnSpc>
                <a:spcPct val="150000"/>
              </a:lnSpc>
            </a:pPr>
            <a:r>
              <a:rPr lang="zh-CN" altLang="en-US" dirty="0">
                <a:solidFill>
                  <a:schemeClr val="tx1">
                    <a:lumMod val="65000"/>
                    <a:lumOff val="35000"/>
                  </a:schemeClr>
                </a:solidFill>
                <a:latin typeface="PingFang SC"/>
              </a:rPr>
              <a:t>我们参考阿里代码规范，整理了从前端到后端再到数据库的一系列规范，并整理成文档，以供我们开发使用</a:t>
            </a:r>
            <a:endParaRPr lang="en-US" altLang="zh-CN" dirty="0">
              <a:solidFill>
                <a:schemeClr val="accent5"/>
              </a:solidFill>
              <a:latin typeface="PingFang SC"/>
            </a:endParaRPr>
          </a:p>
          <a:p>
            <a:endParaRPr lang="zh-CN" altLang="en-US" dirty="0">
              <a:solidFill>
                <a:srgbClr val="436B9B"/>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3" name="矩形 62"/>
          <p:cNvSpPr/>
          <p:nvPr/>
        </p:nvSpPr>
        <p:spPr>
          <a:xfrm>
            <a:off x="1139865" y="533051"/>
            <a:ext cx="1364476" cy="400110"/>
          </a:xfrm>
          <a:prstGeom prst="rect">
            <a:avLst/>
          </a:prstGeom>
        </p:spPr>
        <p:txBody>
          <a:bodyPr wrap="none">
            <a:spAutoFit/>
          </a:bodyPr>
          <a:lstStyle/>
          <a:p>
            <a:r>
              <a:rPr lang="zh-CN" altLang="en-US" sz="2000" spc="300" dirty="0">
                <a:solidFill>
                  <a:schemeClr val="tx2"/>
                </a:solidFill>
                <a:cs typeface="+mn-ea"/>
                <a:sym typeface="+mn-lt"/>
              </a:rPr>
              <a:t>开发历程</a:t>
            </a:r>
            <a:endParaRPr lang="zh-CN" altLang="en-US" sz="2000" spc="300" dirty="0">
              <a:solidFill>
                <a:schemeClr val="tx2"/>
              </a:solidFill>
              <a:cs typeface="+mn-ea"/>
              <a:sym typeface="+mn-lt"/>
            </a:endParaRPr>
          </a:p>
        </p:txBody>
      </p:sp>
      <p:grpSp>
        <p:nvGrpSpPr>
          <p:cNvPr id="65" name="组合 64"/>
          <p:cNvGrpSpPr/>
          <p:nvPr/>
        </p:nvGrpSpPr>
        <p:grpSpPr>
          <a:xfrm rot="10800000">
            <a:off x="0" y="304408"/>
            <a:ext cx="1010103" cy="857396"/>
            <a:chOff x="-39567" y="0"/>
            <a:chExt cx="1677745" cy="1424104"/>
          </a:xfrm>
        </p:grpSpPr>
        <p:sp>
          <p:nvSpPr>
            <p:cNvPr id="6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6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7" name="文本框 6"/>
          <p:cNvSpPr txBox="1"/>
          <p:nvPr/>
        </p:nvSpPr>
        <p:spPr>
          <a:xfrm>
            <a:off x="12223166" y="855874"/>
            <a:ext cx="4051586" cy="390748"/>
          </a:xfrm>
          <a:prstGeom prst="rect">
            <a:avLst/>
          </a:prstGeom>
          <a:noFill/>
        </p:spPr>
        <p:txBody>
          <a:bodyPr wrap="square">
            <a:spAutoFit/>
          </a:bodyPr>
          <a:lstStyle/>
          <a:p>
            <a:pPr algn="ctr" fontAlgn="base">
              <a:lnSpc>
                <a:spcPts val="2025"/>
              </a:lnSpc>
              <a:spcBef>
                <a:spcPts val="1200"/>
              </a:spcBef>
              <a:spcAft>
                <a:spcPts val="450"/>
              </a:spcAft>
            </a:pPr>
            <a:r>
              <a:rPr lang="zh-CN" altLang="en-US" sz="3200" b="1" dirty="0">
                <a:solidFill>
                  <a:schemeClr val="accent2">
                    <a:lumMod val="60000"/>
                    <a:lumOff val="40000"/>
                  </a:schemeClr>
                </a:solidFill>
                <a:latin typeface="-apple-system"/>
              </a:rPr>
              <a:t>项目管理</a:t>
            </a:r>
            <a:r>
              <a:rPr lang="zh-CN" altLang="en-US" sz="3200" b="1" i="0" dirty="0">
                <a:solidFill>
                  <a:schemeClr val="accent2">
                    <a:lumMod val="60000"/>
                    <a:lumOff val="40000"/>
                  </a:schemeClr>
                </a:solidFill>
                <a:effectLst/>
                <a:latin typeface="-apple-system"/>
              </a:rPr>
              <a:t>工具的选择</a:t>
            </a:r>
            <a:endParaRPr lang="zh-CN" altLang="en-US" sz="3200" b="1" i="0" dirty="0">
              <a:solidFill>
                <a:schemeClr val="accent2">
                  <a:lumMod val="60000"/>
                  <a:lumOff val="40000"/>
                </a:schemeClr>
              </a:solidFill>
              <a:effectLst/>
              <a:latin typeface="-apple-system"/>
            </a:endParaRPr>
          </a:p>
        </p:txBody>
      </p:sp>
      <p:sp>
        <p:nvSpPr>
          <p:cNvPr id="12" name="文本框 11"/>
          <p:cNvSpPr txBox="1"/>
          <p:nvPr/>
        </p:nvSpPr>
        <p:spPr>
          <a:xfrm flipH="1">
            <a:off x="12661460" y="1246622"/>
            <a:ext cx="6274028" cy="369332"/>
          </a:xfrm>
          <a:prstGeom prst="rect">
            <a:avLst/>
          </a:prstGeom>
          <a:noFill/>
        </p:spPr>
        <p:txBody>
          <a:bodyPr wrap="square">
            <a:spAutoFit/>
          </a:bodyPr>
          <a:lstStyle/>
          <a:p>
            <a:r>
              <a:rPr lang="zh-CN" altLang="en-US" b="1" dirty="0">
                <a:solidFill>
                  <a:schemeClr val="tx1">
                    <a:lumMod val="75000"/>
                    <a:lumOff val="25000"/>
                  </a:schemeClr>
                </a:solidFill>
                <a:latin typeface="PingFang SC"/>
              </a:rPr>
              <a:t>项目开发资料的管理与共享</a:t>
            </a:r>
            <a:endParaRPr lang="zh-CN" altLang="en-US" dirty="0">
              <a:solidFill>
                <a:schemeClr val="tx1">
                  <a:lumMod val="75000"/>
                  <a:lumOff val="25000"/>
                </a:schemeClr>
              </a:solidFill>
            </a:endParaRPr>
          </a:p>
        </p:txBody>
      </p:sp>
      <p:sp>
        <p:nvSpPr>
          <p:cNvPr id="9" name="文本框 8"/>
          <p:cNvSpPr txBox="1"/>
          <p:nvPr/>
        </p:nvSpPr>
        <p:spPr>
          <a:xfrm>
            <a:off x="3056918" y="812849"/>
            <a:ext cx="7088267" cy="867545"/>
          </a:xfrm>
          <a:prstGeom prst="rect">
            <a:avLst/>
          </a:prstGeom>
          <a:noFill/>
        </p:spPr>
        <p:txBody>
          <a:bodyPr wrap="square">
            <a:spAutoFit/>
          </a:bodyPr>
          <a:lstStyle/>
          <a:p>
            <a:pPr algn="ctr" fontAlgn="base">
              <a:lnSpc>
                <a:spcPts val="2025"/>
              </a:lnSpc>
              <a:spcBef>
                <a:spcPts val="1200"/>
              </a:spcBef>
              <a:spcAft>
                <a:spcPts val="450"/>
              </a:spcAft>
            </a:pPr>
            <a:r>
              <a:rPr lang="zh-CN" altLang="en-US" dirty="0">
                <a:solidFill>
                  <a:schemeClr val="bg1">
                    <a:lumMod val="50000"/>
                  </a:schemeClr>
                </a:solidFill>
                <a:latin typeface="-apple-system"/>
              </a:rPr>
              <a:t>开发心得 </a:t>
            </a:r>
            <a:r>
              <a:rPr lang="en-US" altLang="zh-CN" b="1" dirty="0">
                <a:solidFill>
                  <a:schemeClr val="bg1">
                    <a:lumMod val="50000"/>
                  </a:schemeClr>
                </a:solidFill>
                <a:latin typeface="-apple-system"/>
              </a:rPr>
              <a:t>--- </a:t>
            </a:r>
            <a:r>
              <a:rPr lang="zh-CN" altLang="en-US" sz="3200" b="1" dirty="0">
                <a:solidFill>
                  <a:srgbClr val="A7BED9"/>
                </a:solidFill>
                <a:latin typeface="-apple-system"/>
              </a:rPr>
              <a:t>后端接口</a:t>
            </a:r>
            <a:r>
              <a:rPr lang="zh-CN" altLang="en-US" sz="3200" b="1" dirty="0">
                <a:solidFill>
                  <a:schemeClr val="accent2">
                    <a:lumMod val="60000"/>
                    <a:lumOff val="40000"/>
                  </a:schemeClr>
                </a:solidFill>
                <a:latin typeface="-apple-system"/>
              </a:rPr>
              <a:t>统一返回格式</a:t>
            </a:r>
            <a:endParaRPr lang="zh-CN" altLang="en-US" sz="3200" b="1" dirty="0">
              <a:solidFill>
                <a:schemeClr val="accent2">
                  <a:lumMod val="60000"/>
                  <a:lumOff val="40000"/>
                </a:schemeClr>
              </a:solidFill>
              <a:latin typeface="-apple-system"/>
            </a:endParaRPr>
          </a:p>
          <a:p>
            <a:pPr algn="ctr" fontAlgn="base">
              <a:lnSpc>
                <a:spcPts val="2025"/>
              </a:lnSpc>
              <a:spcBef>
                <a:spcPts val="1200"/>
              </a:spcBef>
              <a:spcAft>
                <a:spcPts val="450"/>
              </a:spcAft>
            </a:pPr>
            <a:endParaRPr lang="zh-CN" altLang="en-US" sz="3200" b="1" i="0" dirty="0">
              <a:solidFill>
                <a:schemeClr val="accent2">
                  <a:lumMod val="60000"/>
                  <a:lumOff val="40000"/>
                </a:schemeClr>
              </a:solidFill>
              <a:effectLst/>
              <a:latin typeface="-apple-system"/>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97" y="3676629"/>
            <a:ext cx="8287907" cy="2648320"/>
          </a:xfrm>
          <a:prstGeom prst="rect">
            <a:avLst/>
          </a:prstGeom>
          <a:ln>
            <a:noFill/>
          </a:ln>
          <a:effectLst>
            <a:outerShdw blurRad="292100" dist="139700" dir="2700000" algn="tl" rotWithShape="0">
              <a:srgbClr val="333333">
                <a:alpha val="65000"/>
              </a:srgbClr>
            </a:outerShdw>
          </a:effectLst>
        </p:spPr>
      </p:pic>
      <p:sp>
        <p:nvSpPr>
          <p:cNvPr id="16" name="文本框 15"/>
          <p:cNvSpPr txBox="1"/>
          <p:nvPr/>
        </p:nvSpPr>
        <p:spPr>
          <a:xfrm flipH="1">
            <a:off x="279096" y="1694855"/>
            <a:ext cx="6153734" cy="1987082"/>
          </a:xfrm>
          <a:prstGeom prst="rect">
            <a:avLst/>
          </a:prstGeom>
          <a:noFill/>
        </p:spPr>
        <p:txBody>
          <a:bodyPr wrap="square">
            <a:spAutoFit/>
          </a:bodyPr>
          <a:lstStyle/>
          <a:p>
            <a:r>
              <a:rPr lang="zh-CN" altLang="en-US" b="1" i="0" dirty="0">
                <a:solidFill>
                  <a:schemeClr val="accent1">
                    <a:lumMod val="60000"/>
                    <a:lumOff val="40000"/>
                  </a:schemeClr>
                </a:solidFill>
                <a:effectLst/>
                <a:latin typeface="Arial" panose="020B0604020202020204" pitchFamily="34" charset="0"/>
              </a:rPr>
              <a:t>统一返回格式 </a:t>
            </a:r>
            <a:endParaRPr lang="en-US" altLang="zh-CN" b="1" i="0" dirty="0">
              <a:solidFill>
                <a:schemeClr val="accent1">
                  <a:lumMod val="60000"/>
                  <a:lumOff val="40000"/>
                </a:schemeClr>
              </a:solidFill>
              <a:effectLst/>
              <a:latin typeface="Arial" panose="020B0604020202020204" pitchFamily="34" charset="0"/>
            </a:endParaRPr>
          </a:p>
          <a:p>
            <a:pPr>
              <a:lnSpc>
                <a:spcPct val="150000"/>
              </a:lnSpc>
            </a:pPr>
            <a:r>
              <a:rPr lang="zh-CN" altLang="en-US" b="0" i="0" dirty="0">
                <a:solidFill>
                  <a:schemeClr val="tx1">
                    <a:lumMod val="65000"/>
                    <a:lumOff val="35000"/>
                  </a:schemeClr>
                </a:solidFill>
                <a:effectLst/>
                <a:latin typeface="Arial" panose="020B0604020202020204" pitchFamily="34" charset="0"/>
              </a:rPr>
              <a:t>有助于前后端分离的开发模式中前端人员更方便地处理数据</a:t>
            </a:r>
            <a:endParaRPr lang="en-US" altLang="zh-CN" b="0" i="0" dirty="0">
              <a:solidFill>
                <a:schemeClr val="tx1">
                  <a:lumMod val="65000"/>
                  <a:lumOff val="35000"/>
                </a:schemeClr>
              </a:solidFill>
              <a:effectLst/>
              <a:latin typeface="Arial" panose="020B0604020202020204" pitchFamily="34" charset="0"/>
            </a:endParaRPr>
          </a:p>
          <a:p>
            <a:pPr>
              <a:lnSpc>
                <a:spcPct val="150000"/>
              </a:lnSpc>
            </a:pPr>
            <a:r>
              <a:rPr lang="zh-CN" altLang="en-US" b="0" i="0" dirty="0">
                <a:solidFill>
                  <a:schemeClr val="tx1">
                    <a:lumMod val="65000"/>
                    <a:lumOff val="35000"/>
                  </a:schemeClr>
                </a:solidFill>
                <a:effectLst/>
                <a:latin typeface="Arial" panose="020B0604020202020204" pitchFamily="34" charset="0"/>
              </a:rPr>
              <a:t>有效避免前端人员面对各异的返回格式而懵逼抓狂</a:t>
            </a:r>
            <a:r>
              <a:rPr lang="zh-CN" altLang="en-US" dirty="0">
                <a:solidFill>
                  <a:schemeClr val="tx1">
                    <a:lumMod val="65000"/>
                    <a:lumOff val="35000"/>
                  </a:schemeClr>
                </a:solidFill>
                <a:latin typeface="Arial" panose="020B0604020202020204" pitchFamily="34" charset="0"/>
              </a:rPr>
              <a:t>，</a:t>
            </a:r>
            <a:endParaRPr lang="en-US" altLang="zh-CN" dirty="0">
              <a:solidFill>
                <a:schemeClr val="tx1">
                  <a:lumMod val="65000"/>
                  <a:lumOff val="35000"/>
                </a:schemeClr>
              </a:solidFill>
              <a:latin typeface="Arial" panose="020B0604020202020204" pitchFamily="34" charset="0"/>
            </a:endParaRPr>
          </a:p>
          <a:p>
            <a:pPr>
              <a:lnSpc>
                <a:spcPct val="150000"/>
              </a:lnSpc>
            </a:pPr>
            <a:r>
              <a:rPr lang="zh-CN" altLang="en-US" dirty="0">
                <a:solidFill>
                  <a:schemeClr val="tx1">
                    <a:lumMod val="65000"/>
                    <a:lumOff val="35000"/>
                  </a:schemeClr>
                </a:solidFill>
                <a:latin typeface="Arial" panose="020B0604020202020204" pitchFamily="34" charset="0"/>
              </a:rPr>
              <a:t>再配合规范文档中，我们内部约定的响应状态码，</a:t>
            </a:r>
            <a:r>
              <a:rPr lang="zh-CN" altLang="en-US" b="0" i="0" dirty="0">
                <a:solidFill>
                  <a:schemeClr val="tx1">
                    <a:lumMod val="65000"/>
                    <a:lumOff val="35000"/>
                  </a:schemeClr>
                </a:solidFill>
                <a:effectLst/>
                <a:latin typeface="Arial" panose="020B0604020202020204" pitchFamily="34" charset="0"/>
              </a:rPr>
              <a:t>使团队开发更加友好</a:t>
            </a:r>
            <a:endParaRPr lang="zh-CN" altLang="en-US" dirty="0">
              <a:solidFill>
                <a:schemeClr val="tx1">
                  <a:lumMod val="65000"/>
                  <a:lumOff val="3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2385"/>
            <a:ext cx="12192000" cy="6858000"/>
          </a:xfrm>
          <a:prstGeom prst="rect">
            <a:avLst/>
          </a:prstGeom>
        </p:spPr>
      </p:pic>
      <p:grpSp>
        <p:nvGrpSpPr>
          <p:cNvPr id="23" name="组合 22"/>
          <p:cNvGrpSpPr/>
          <p:nvPr/>
        </p:nvGrpSpPr>
        <p:grpSpPr>
          <a:xfrm rot="10800000">
            <a:off x="-885900" y="3867109"/>
            <a:ext cx="3185286" cy="3512032"/>
            <a:chOff x="9664473" y="816338"/>
            <a:chExt cx="3185286" cy="3512032"/>
          </a:xfrm>
        </p:grpSpPr>
        <p:sp>
          <p:nvSpPr>
            <p:cNvPr id="24"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5"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31" name="组合 30"/>
          <p:cNvGrpSpPr/>
          <p:nvPr/>
        </p:nvGrpSpPr>
        <p:grpSpPr>
          <a:xfrm rot="10800000">
            <a:off x="9086997" y="-1443802"/>
            <a:ext cx="3204450" cy="4893654"/>
            <a:chOff x="-15240" y="3375944"/>
            <a:chExt cx="3204450" cy="4893654"/>
          </a:xfrm>
        </p:grpSpPr>
        <p:sp>
          <p:nvSpPr>
            <p:cNvPr id="32"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3"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4"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 name="文本框 1"/>
          <p:cNvSpPr txBox="1"/>
          <p:nvPr/>
        </p:nvSpPr>
        <p:spPr>
          <a:xfrm>
            <a:off x="3930015" y="2545080"/>
            <a:ext cx="4332605" cy="1322070"/>
          </a:xfrm>
          <a:prstGeom prst="rect">
            <a:avLst/>
          </a:prstGeom>
          <a:noFill/>
        </p:spPr>
        <p:txBody>
          <a:bodyPr wrap="square" rtlCol="0">
            <a:spAutoFit/>
          </a:bodyPr>
          <a:lstStyle/>
          <a:p>
            <a:r>
              <a:rPr lang="zh-CN" altLang="en-US" sz="8000"/>
              <a:t>谢谢观看</a:t>
            </a:r>
            <a:endParaRPr lang="zh-CN" altLang="en-US" sz="800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4" name="组合 43"/>
          <p:cNvGrpSpPr/>
          <p:nvPr/>
        </p:nvGrpSpPr>
        <p:grpSpPr>
          <a:xfrm rot="10800000">
            <a:off x="-598644" y="4863839"/>
            <a:ext cx="2117288" cy="2334478"/>
            <a:chOff x="9664473" y="816338"/>
            <a:chExt cx="3185286" cy="3512032"/>
          </a:xfrm>
        </p:grpSpPr>
        <p:sp>
          <p:nvSpPr>
            <p:cNvPr id="45"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6"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47" name="组合 46"/>
          <p:cNvGrpSpPr/>
          <p:nvPr/>
        </p:nvGrpSpPr>
        <p:grpSpPr>
          <a:xfrm rot="10800000">
            <a:off x="9086997" y="-1443802"/>
            <a:ext cx="3204450" cy="4893654"/>
            <a:chOff x="-15240" y="3375944"/>
            <a:chExt cx="3204450" cy="4893654"/>
          </a:xfrm>
        </p:grpSpPr>
        <p:sp>
          <p:nvSpPr>
            <p:cNvPr id="48"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9"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5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53"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2"/>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01</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5" name="矩形 34"/>
          <p:cNvSpPr/>
          <p:nvPr/>
        </p:nvSpPr>
        <p:spPr>
          <a:xfrm>
            <a:off x="5593598" y="2953639"/>
            <a:ext cx="2185214" cy="646331"/>
          </a:xfrm>
          <a:prstGeom prst="rect">
            <a:avLst/>
          </a:prstGeom>
        </p:spPr>
        <p:txBody>
          <a:bodyPr wrap="none">
            <a:spAutoFit/>
          </a:bodyPr>
          <a:lstStyle/>
          <a:p>
            <a:r>
              <a:rPr lang="zh-CN" altLang="en-US" sz="3600" spc="300" dirty="0">
                <a:solidFill>
                  <a:schemeClr val="tx1">
                    <a:lumMod val="75000"/>
                    <a:lumOff val="25000"/>
                  </a:schemeClr>
                </a:solidFill>
                <a:cs typeface="+mn-ea"/>
                <a:sym typeface="+mn-lt"/>
              </a:rPr>
              <a:t>产品背景</a:t>
            </a:r>
            <a:endParaRPr lang="zh-CN" altLang="en-US" sz="3600" spc="300" dirty="0">
              <a:solidFill>
                <a:srgbClr val="436B9B"/>
              </a:solidFill>
              <a:cs typeface="+mn-ea"/>
              <a:sym typeface="+mn-lt"/>
            </a:endParaRPr>
          </a:p>
        </p:txBody>
      </p:sp>
      <p:pic>
        <p:nvPicPr>
          <p:cNvPr id="2" name="图形 1" descr="原子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50384" y="62786"/>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circle(out)">
                                      <p:cBhvr>
                                        <p:cTn id="3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7" grpId="0" animBg="1"/>
      <p:bldP spid="36" grpId="0" animBg="1"/>
      <p:bldP spid="33"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l="16710" r="16710"/>
          <a:stretch>
            <a:fillRect/>
          </a:stretch>
        </p:blipFill>
        <p:spPr bwMode="auto">
          <a:xfrm>
            <a:off x="3016208" y="10254"/>
            <a:ext cx="9175792" cy="687850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 y="10254"/>
            <a:ext cx="12192001" cy="6858000"/>
          </a:xfrm>
          <a:prstGeom prst="rect">
            <a:avLst/>
          </a:prstGeom>
          <a:gradFill flip="none" rotWithShape="1">
            <a:gsLst>
              <a:gs pos="100000">
                <a:schemeClr val="accent1">
                  <a:lumMod val="5000"/>
                  <a:lumOff val="95000"/>
                  <a:alpha val="0"/>
                </a:schemeClr>
              </a:gs>
              <a:gs pos="72000">
                <a:srgbClr val="FBFCFE">
                  <a:alpha val="28000"/>
                </a:srgbClr>
              </a:gs>
              <a:gs pos="59000">
                <a:schemeClr val="bg1">
                  <a:alpha val="80000"/>
                </a:schemeClr>
              </a:gs>
              <a:gs pos="43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19" name="矩形 18"/>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产品背景</a:t>
            </a:r>
            <a:endParaRPr lang="zh-CN" altLang="en-US" sz="2000" spc="300" dirty="0">
              <a:solidFill>
                <a:schemeClr val="tx2"/>
              </a:solidFill>
              <a:cs typeface="+mn-ea"/>
              <a:sym typeface="+mn-lt"/>
            </a:endParaRPr>
          </a:p>
        </p:txBody>
      </p:sp>
      <p:grpSp>
        <p:nvGrpSpPr>
          <p:cNvPr id="21" name="组合 20"/>
          <p:cNvGrpSpPr/>
          <p:nvPr/>
        </p:nvGrpSpPr>
        <p:grpSpPr>
          <a:xfrm rot="10800000">
            <a:off x="0" y="304408"/>
            <a:ext cx="1010103" cy="857396"/>
            <a:chOff x="-39567" y="0"/>
            <a:chExt cx="1677745" cy="1424104"/>
          </a:xfrm>
        </p:grpSpPr>
        <p:sp>
          <p:nvSpPr>
            <p:cNvPr id="2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4" name="文本框 3"/>
          <p:cNvSpPr txBox="1"/>
          <p:nvPr/>
        </p:nvSpPr>
        <p:spPr>
          <a:xfrm>
            <a:off x="267465" y="1232245"/>
            <a:ext cx="5390385" cy="4199890"/>
          </a:xfrm>
          <a:prstGeom prst="rect">
            <a:avLst/>
          </a:prstGeom>
          <a:noFill/>
        </p:spPr>
        <p:txBody>
          <a:bodyPr wrap="square">
            <a:spAutoFit/>
          </a:bodyPr>
          <a:lstStyle/>
          <a:p>
            <a:pPr algn="l">
              <a:spcBef>
                <a:spcPts val="2250"/>
              </a:spcBef>
              <a:spcAft>
                <a:spcPts val="750"/>
              </a:spcAft>
            </a:pPr>
            <a:r>
              <a:rPr lang="zh-CN" altLang="en-US" sz="3200" b="1" i="0" dirty="0">
                <a:solidFill>
                  <a:schemeClr val="accent1"/>
                </a:solidFill>
                <a:effectLst/>
                <a:latin typeface="PingFang SC"/>
              </a:rPr>
              <a:t>听书是什么？</a:t>
            </a:r>
            <a:endParaRPr lang="en-US" altLang="zh-CN" sz="3200" b="1" i="0" dirty="0">
              <a:solidFill>
                <a:schemeClr val="accent1"/>
              </a:solidFill>
              <a:effectLst/>
              <a:latin typeface="PingFang SC"/>
            </a:endParaRPr>
          </a:p>
          <a:p>
            <a:pPr algn="l">
              <a:lnSpc>
                <a:spcPct val="150000"/>
              </a:lnSpc>
              <a:spcAft>
                <a:spcPts val="1350"/>
              </a:spcAft>
            </a:pPr>
            <a:r>
              <a:rPr lang="zh-CN" b="0" i="0" dirty="0">
                <a:solidFill>
                  <a:schemeClr val="bg2">
                    <a:lumMod val="25000"/>
                  </a:schemeClr>
                </a:solidFill>
                <a:effectLst/>
                <a:latin typeface="PingFang SC"/>
              </a:rPr>
              <a:t>听书</a:t>
            </a:r>
            <a:r>
              <a:rPr lang="zh-CN" altLang="en-US" b="0" i="0" dirty="0">
                <a:solidFill>
                  <a:schemeClr val="bg2">
                    <a:lumMod val="25000"/>
                  </a:schemeClr>
                </a:solidFill>
                <a:effectLst/>
                <a:latin typeface="PingFang SC"/>
              </a:rPr>
              <a:t>指在互联网上发布文件、允许网民订阅并自动接收更新文件的方法或用此方法制作的音视频节目。</a:t>
            </a:r>
            <a:endParaRPr lang="en-US" altLang="zh-CN" b="0" i="0" dirty="0">
              <a:solidFill>
                <a:schemeClr val="bg2">
                  <a:lumMod val="25000"/>
                </a:schemeClr>
              </a:solidFill>
              <a:effectLst/>
              <a:latin typeface="PingFang SC"/>
            </a:endParaRPr>
          </a:p>
          <a:p>
            <a:pPr algn="l">
              <a:lnSpc>
                <a:spcPct val="150000"/>
              </a:lnSpc>
              <a:spcAft>
                <a:spcPts val="1350"/>
              </a:spcAft>
            </a:pPr>
            <a:endParaRPr lang="zh-CN" altLang="en-US" b="0" i="0" dirty="0">
              <a:effectLst/>
              <a:latin typeface="PingFang SC"/>
            </a:endParaRPr>
          </a:p>
          <a:p>
            <a:pPr algn="l">
              <a:lnSpc>
                <a:spcPct val="150000"/>
              </a:lnSpc>
              <a:spcAft>
                <a:spcPts val="1350"/>
              </a:spcAft>
            </a:pPr>
            <a:r>
              <a:rPr lang="zh-CN" altLang="en-US" b="0" i="0" dirty="0">
                <a:effectLst/>
                <a:latin typeface="PingFang SC"/>
              </a:rPr>
              <a:t>被认为是一种「打破信息差、提升认知」的生活方式，</a:t>
            </a:r>
            <a:r>
              <a:rPr lang="zh-CN" altLang="en-US" b="1" i="0" dirty="0">
                <a:solidFill>
                  <a:schemeClr val="tx1">
                    <a:lumMod val="75000"/>
                    <a:lumOff val="25000"/>
                  </a:schemeClr>
                </a:solidFill>
                <a:effectLst/>
                <a:latin typeface="PingFang SC"/>
              </a:rPr>
              <a:t>它比阅读更轻松，比短视频更有深度</a:t>
            </a:r>
            <a:r>
              <a:rPr lang="zh-CN" altLang="en-US" b="0" i="0" dirty="0">
                <a:effectLst/>
                <a:latin typeface="PingFang SC"/>
              </a:rPr>
              <a:t>。</a:t>
            </a:r>
            <a:endParaRPr lang="en-US" altLang="zh-CN" b="0" i="0" dirty="0">
              <a:effectLst/>
              <a:latin typeface="PingFang SC"/>
            </a:endParaRPr>
          </a:p>
          <a:p>
            <a:pPr algn="l">
              <a:lnSpc>
                <a:spcPct val="150000"/>
              </a:lnSpc>
              <a:spcAft>
                <a:spcPts val="1350"/>
              </a:spcAft>
            </a:pPr>
            <a:r>
              <a:rPr lang="zh-CN" altLang="en-US" sz="2000" b="1" i="0" dirty="0">
                <a:solidFill>
                  <a:schemeClr val="accent2">
                    <a:lumMod val="75000"/>
                  </a:schemeClr>
                </a:solidFill>
                <a:effectLst/>
                <a:latin typeface="PingFang SC"/>
              </a:rPr>
              <a:t>情感需求和知识需求是用户收听播客的两个主要原因</a:t>
            </a:r>
            <a:endParaRPr lang="zh-CN" altLang="en-US" sz="2000" b="0" i="0" dirty="0">
              <a:solidFill>
                <a:schemeClr val="accent2">
                  <a:lumMod val="75000"/>
                </a:schemeClr>
              </a:solidFill>
              <a:effectLst/>
              <a:latin typeface="PingFang SC"/>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r="3458"/>
          <a:stretch>
            <a:fillRect/>
          </a:stretch>
        </p:blipFill>
        <p:spPr>
          <a:xfrm>
            <a:off x="3108579" y="648403"/>
            <a:ext cx="9083420" cy="5776606"/>
          </a:xfrm>
          <a:prstGeom prst="rect">
            <a:avLst/>
          </a:prstGeom>
        </p:spPr>
      </p:pic>
      <p:sp>
        <p:nvSpPr>
          <p:cNvPr id="6" name="矩形 5"/>
          <p:cNvSpPr/>
          <p:nvPr/>
        </p:nvSpPr>
        <p:spPr>
          <a:xfrm>
            <a:off x="-112581" y="0"/>
            <a:ext cx="8161206" cy="6858000"/>
          </a:xfrm>
          <a:prstGeom prst="rect">
            <a:avLst/>
          </a:prstGeom>
          <a:gradFill flip="none" rotWithShape="1">
            <a:gsLst>
              <a:gs pos="100000">
                <a:schemeClr val="accent1">
                  <a:lumMod val="5000"/>
                  <a:lumOff val="95000"/>
                  <a:alpha val="0"/>
                </a:schemeClr>
              </a:gs>
              <a:gs pos="87000">
                <a:srgbClr val="FBFCFE">
                  <a:alpha val="28000"/>
                </a:srgbClr>
              </a:gs>
              <a:gs pos="67000">
                <a:schemeClr val="bg1">
                  <a:alpha val="80000"/>
                </a:schemeClr>
              </a:gs>
              <a:gs pos="46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19" name="矩形 18"/>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市场分析</a:t>
            </a:r>
            <a:endParaRPr lang="zh-CN" altLang="en-US" sz="2000" spc="300" dirty="0">
              <a:solidFill>
                <a:schemeClr val="tx2"/>
              </a:solidFill>
              <a:cs typeface="+mn-ea"/>
              <a:sym typeface="+mn-lt"/>
            </a:endParaRPr>
          </a:p>
        </p:txBody>
      </p:sp>
      <p:grpSp>
        <p:nvGrpSpPr>
          <p:cNvPr id="21" name="组合 20"/>
          <p:cNvGrpSpPr/>
          <p:nvPr/>
        </p:nvGrpSpPr>
        <p:grpSpPr>
          <a:xfrm rot="10800000">
            <a:off x="0" y="304408"/>
            <a:ext cx="1010103" cy="857396"/>
            <a:chOff x="-39567" y="0"/>
            <a:chExt cx="1677745" cy="1424104"/>
          </a:xfrm>
        </p:grpSpPr>
        <p:sp>
          <p:nvSpPr>
            <p:cNvPr id="2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 name="文本框 2"/>
          <p:cNvSpPr txBox="1"/>
          <p:nvPr/>
        </p:nvSpPr>
        <p:spPr>
          <a:xfrm>
            <a:off x="95967" y="1712168"/>
            <a:ext cx="5866684" cy="4246245"/>
          </a:xfrm>
          <a:prstGeom prst="rect">
            <a:avLst/>
          </a:prstGeom>
          <a:noFill/>
        </p:spPr>
        <p:txBody>
          <a:bodyPr wrap="square">
            <a:spAutoFit/>
          </a:bodyPr>
          <a:lstStyle/>
          <a:p>
            <a:r>
              <a:rPr lang="zh-CN" altLang="en-US" b="0" i="0" dirty="0">
                <a:solidFill>
                  <a:schemeClr val="accent5"/>
                </a:solidFill>
                <a:effectLst/>
                <a:latin typeface="PingFang SC"/>
              </a:rPr>
              <a:t>听书作为一个新兴媒介，</a:t>
            </a:r>
            <a:r>
              <a:rPr lang="en-US" altLang="zh-CN" b="0" i="0" dirty="0">
                <a:solidFill>
                  <a:schemeClr val="accent5"/>
                </a:solidFill>
                <a:effectLst/>
                <a:latin typeface="PingFang SC"/>
              </a:rPr>
              <a:t>2022</a:t>
            </a:r>
            <a:r>
              <a:rPr lang="zh-CN" altLang="en-US" b="0" i="0" dirty="0">
                <a:solidFill>
                  <a:schemeClr val="accent5"/>
                </a:solidFill>
                <a:effectLst/>
                <a:latin typeface="PingFang SC"/>
              </a:rPr>
              <a:t>年中文播客听众规模已突破</a:t>
            </a:r>
            <a:r>
              <a:rPr lang="en-US" altLang="zh-CN" b="0" i="0" dirty="0">
                <a:solidFill>
                  <a:schemeClr val="accent5"/>
                </a:solidFill>
                <a:effectLst/>
                <a:latin typeface="PingFang SC"/>
              </a:rPr>
              <a:t>1</a:t>
            </a:r>
            <a:r>
              <a:rPr lang="zh-CN" altLang="en-US" b="0" i="0" dirty="0">
                <a:solidFill>
                  <a:schemeClr val="accent5"/>
                </a:solidFill>
                <a:effectLst/>
                <a:latin typeface="PingFang SC"/>
              </a:rPr>
              <a:t>亿人，发展迅猛。</a:t>
            </a:r>
            <a:endParaRPr lang="en-US" altLang="zh-CN" b="0" i="0" dirty="0">
              <a:solidFill>
                <a:schemeClr val="accent5"/>
              </a:solidFill>
              <a:effectLst/>
              <a:latin typeface="PingFang SC"/>
            </a:endParaRPr>
          </a:p>
          <a:p>
            <a:r>
              <a:rPr lang="zh-CN" altLang="en-US" b="0" i="0" dirty="0">
                <a:effectLst/>
                <a:latin typeface="PingFang SC"/>
              </a:rPr>
              <a:t>同时，播客行业在商业模式上也进行了多方探索，包括广告赞助、付费订阅、会员服务等，品牌也在探索播客投放的各种可能性，采用贴片广告和口播植入等方式进行推广，行业整体前景乐观</a:t>
            </a:r>
            <a:endParaRPr lang="en-US" altLang="zh-CN" b="0" i="0" dirty="0">
              <a:effectLst/>
              <a:latin typeface="PingFang SC"/>
            </a:endParaRPr>
          </a:p>
          <a:p>
            <a:endParaRPr lang="en-US" altLang="zh-CN" b="0" i="0" dirty="0">
              <a:effectLst/>
              <a:latin typeface="PingFang SC"/>
            </a:endParaRPr>
          </a:p>
          <a:p>
            <a:r>
              <a:rPr lang="zh-CN" altLang="en-US" b="0" i="0" dirty="0">
                <a:solidFill>
                  <a:schemeClr val="accent1">
                    <a:lumMod val="75000"/>
                  </a:schemeClr>
                </a:solidFill>
                <a:effectLst/>
                <a:latin typeface="PingFang SC"/>
              </a:rPr>
              <a:t>据“</a:t>
            </a:r>
            <a:r>
              <a:rPr lang="en-US" altLang="zh-CN" b="0" i="0" dirty="0">
                <a:solidFill>
                  <a:schemeClr val="accent1">
                    <a:lumMod val="75000"/>
                  </a:schemeClr>
                </a:solidFill>
                <a:effectLst/>
                <a:latin typeface="PingFang SC"/>
              </a:rPr>
              <a:t>JustPod2022</a:t>
            </a:r>
            <a:r>
              <a:rPr lang="zh-CN" altLang="en-US" b="0" i="0" dirty="0">
                <a:solidFill>
                  <a:schemeClr val="accent1">
                    <a:lumMod val="75000"/>
                  </a:schemeClr>
                </a:solidFill>
                <a:effectLst/>
                <a:latin typeface="PingFang SC"/>
              </a:rPr>
              <a:t>中文播客新观察”报告显示，截至去年</a:t>
            </a:r>
            <a:r>
              <a:rPr lang="en-US" altLang="zh-CN" b="0" i="0" dirty="0">
                <a:solidFill>
                  <a:schemeClr val="accent1">
                    <a:lumMod val="75000"/>
                  </a:schemeClr>
                </a:solidFill>
                <a:effectLst/>
                <a:latin typeface="PingFang SC"/>
              </a:rPr>
              <a:t>8</a:t>
            </a:r>
            <a:r>
              <a:rPr lang="zh-CN" altLang="en-US" b="0" i="0" dirty="0">
                <a:solidFill>
                  <a:schemeClr val="accent1">
                    <a:lumMod val="75000"/>
                  </a:schemeClr>
                </a:solidFill>
                <a:effectLst/>
                <a:latin typeface="PingFang SC"/>
              </a:rPr>
              <a:t>月，中文播客节目数量突破</a:t>
            </a:r>
            <a:r>
              <a:rPr lang="en-US" altLang="zh-CN" b="0" i="0" dirty="0">
                <a:solidFill>
                  <a:schemeClr val="accent1">
                    <a:lumMod val="75000"/>
                  </a:schemeClr>
                </a:solidFill>
                <a:effectLst/>
                <a:latin typeface="PingFang SC"/>
              </a:rPr>
              <a:t>2.5</a:t>
            </a:r>
            <a:r>
              <a:rPr lang="zh-CN" altLang="en-US" b="0" i="0" dirty="0">
                <a:solidFill>
                  <a:schemeClr val="accent1">
                    <a:lumMod val="75000"/>
                  </a:schemeClr>
                </a:solidFill>
                <a:effectLst/>
                <a:latin typeface="PingFang SC"/>
              </a:rPr>
              <a:t>万档，三年来增长超</a:t>
            </a:r>
            <a:r>
              <a:rPr lang="en-US" altLang="zh-CN" b="0" i="0" dirty="0">
                <a:solidFill>
                  <a:schemeClr val="accent1">
                    <a:lumMod val="75000"/>
                  </a:schemeClr>
                </a:solidFill>
                <a:effectLst/>
                <a:latin typeface="PingFang SC"/>
              </a:rPr>
              <a:t>150%</a:t>
            </a:r>
            <a:r>
              <a:rPr lang="zh-CN" altLang="en-US" b="0" i="0" dirty="0">
                <a:solidFill>
                  <a:schemeClr val="accent1">
                    <a:lumMod val="75000"/>
                  </a:schemeClr>
                </a:solidFill>
                <a:effectLst/>
                <a:latin typeface="PingFang SC"/>
              </a:rPr>
              <a:t>。</a:t>
            </a:r>
            <a:endParaRPr lang="en-US" altLang="zh-CN" b="0" i="0" dirty="0">
              <a:solidFill>
                <a:schemeClr val="accent1">
                  <a:lumMod val="75000"/>
                </a:schemeClr>
              </a:solidFill>
              <a:effectLst/>
              <a:latin typeface="PingFang SC"/>
            </a:endParaRPr>
          </a:p>
          <a:p>
            <a:endParaRPr lang="en-US" altLang="zh-CN" b="0" i="0" dirty="0">
              <a:effectLst/>
              <a:latin typeface="PingFang SC"/>
            </a:endParaRPr>
          </a:p>
          <a:p>
            <a:r>
              <a:rPr lang="zh-CN" altLang="en-US" b="0" i="0" dirty="0">
                <a:effectLst/>
                <a:latin typeface="PingFang SC"/>
              </a:rPr>
              <a:t>市场研究机构“</a:t>
            </a:r>
            <a:r>
              <a:rPr lang="en-US" altLang="zh-CN" b="0" i="0" dirty="0">
                <a:effectLst/>
                <a:latin typeface="PingFang SC"/>
              </a:rPr>
              <a:t>eMarketer”</a:t>
            </a:r>
            <a:r>
              <a:rPr lang="zh-CN" altLang="en-US" b="0" i="0" dirty="0">
                <a:effectLst/>
                <a:latin typeface="PingFang SC"/>
              </a:rPr>
              <a:t>预测</a:t>
            </a:r>
            <a:r>
              <a:rPr lang="en-US" altLang="zh-CN" dirty="0">
                <a:latin typeface="PingFang SC"/>
              </a:rPr>
              <a:t>:</a:t>
            </a:r>
            <a:endParaRPr lang="en-US" altLang="zh-CN" b="0" i="0" dirty="0">
              <a:effectLst/>
              <a:latin typeface="PingFang SC"/>
            </a:endParaRPr>
          </a:p>
          <a:p>
            <a:pPr>
              <a:lnSpc>
                <a:spcPct val="150000"/>
              </a:lnSpc>
            </a:pPr>
            <a:r>
              <a:rPr lang="zh-CN" altLang="en-US" b="1" i="0" dirty="0">
                <a:solidFill>
                  <a:srgbClr val="436B9B"/>
                </a:solidFill>
                <a:effectLst/>
                <a:latin typeface="PingFang SC"/>
              </a:rPr>
              <a:t>中国市场播客的消费规模在</a:t>
            </a:r>
            <a:r>
              <a:rPr lang="en-US" altLang="zh-CN" b="1" i="0" dirty="0">
                <a:solidFill>
                  <a:srgbClr val="436B9B"/>
                </a:solidFill>
                <a:effectLst/>
                <a:latin typeface="PingFang SC"/>
              </a:rPr>
              <a:t>2023-2024</a:t>
            </a:r>
            <a:r>
              <a:rPr lang="zh-CN" altLang="en-US" b="1" i="0" dirty="0">
                <a:solidFill>
                  <a:srgbClr val="436B9B"/>
                </a:solidFill>
                <a:effectLst/>
                <a:latin typeface="PingFang SC"/>
              </a:rPr>
              <a:t>年间会保持年均</a:t>
            </a:r>
            <a:r>
              <a:rPr lang="en-US" altLang="zh-CN" b="1" i="0" dirty="0">
                <a:solidFill>
                  <a:srgbClr val="436B9B"/>
                </a:solidFill>
                <a:effectLst/>
                <a:latin typeface="PingFang SC"/>
              </a:rPr>
              <a:t>15.8%</a:t>
            </a:r>
            <a:r>
              <a:rPr lang="zh-CN" altLang="en-US" b="1" i="0" dirty="0">
                <a:solidFill>
                  <a:srgbClr val="436B9B"/>
                </a:solidFill>
                <a:effectLst/>
                <a:latin typeface="PingFang SC"/>
              </a:rPr>
              <a:t>的增长势头，位列全球之冠。</a:t>
            </a:r>
            <a:endParaRPr lang="zh-CN" altLang="en-US" dirty="0">
              <a:solidFill>
                <a:srgbClr val="436B9B"/>
              </a:solidFill>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p:cNvPicPr>
            <a:picLocks noChangeAspect="1" noChangeArrowheads="1"/>
          </p:cNvPicPr>
          <p:nvPr/>
        </p:nvPicPr>
        <p:blipFill>
          <a:blip r:embed="rId1">
            <a:extLst>
              <a:ext uri="{28A0092B-C50C-407E-A947-70E740481C1C}">
                <a14:useLocalDpi xmlns:a14="http://schemas.microsoft.com/office/drawing/2010/main" val="0"/>
              </a:ext>
            </a:extLst>
          </a:blip>
          <a:srcRect t="421" b="421"/>
          <a:stretch>
            <a:fillRect/>
          </a:stretch>
        </p:blipFill>
        <p:spPr bwMode="auto">
          <a:xfrm>
            <a:off x="3016208" y="0"/>
            <a:ext cx="9175792" cy="6878509"/>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0" y="10254"/>
            <a:ext cx="12192000" cy="6858000"/>
          </a:xfrm>
          <a:prstGeom prst="rect">
            <a:avLst/>
          </a:prstGeom>
          <a:gradFill flip="none" rotWithShape="1">
            <a:gsLst>
              <a:gs pos="100000">
                <a:schemeClr val="accent1">
                  <a:lumMod val="5000"/>
                  <a:lumOff val="95000"/>
                  <a:alpha val="0"/>
                </a:schemeClr>
              </a:gs>
              <a:gs pos="72000">
                <a:srgbClr val="FBFCFE">
                  <a:alpha val="28000"/>
                </a:srgbClr>
              </a:gs>
              <a:gs pos="59000">
                <a:schemeClr val="bg1">
                  <a:alpha val="80000"/>
                </a:schemeClr>
              </a:gs>
              <a:gs pos="43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pic>
        <p:nvPicPr>
          <p:cNvPr id="29" name="图片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56504" y="2024147"/>
            <a:ext cx="2272076" cy="329611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678454" y="728449"/>
            <a:ext cx="1662996" cy="493774"/>
          </a:xfrm>
          <a:prstGeom prst="rect">
            <a:avLst/>
          </a:prstGeom>
        </p:spPr>
      </p:pic>
      <p:sp>
        <p:nvSpPr>
          <p:cNvPr id="19" name="矩形 18"/>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用户分析</a:t>
            </a:r>
            <a:endParaRPr lang="zh-CN" altLang="en-US" sz="2000" spc="300" dirty="0">
              <a:solidFill>
                <a:schemeClr val="tx2"/>
              </a:solidFill>
              <a:cs typeface="+mn-ea"/>
              <a:sym typeface="+mn-lt"/>
            </a:endParaRPr>
          </a:p>
        </p:txBody>
      </p:sp>
      <p:grpSp>
        <p:nvGrpSpPr>
          <p:cNvPr id="21" name="组合 20"/>
          <p:cNvGrpSpPr/>
          <p:nvPr/>
        </p:nvGrpSpPr>
        <p:grpSpPr>
          <a:xfrm rot="10800000">
            <a:off x="0" y="219705"/>
            <a:ext cx="1010103" cy="857396"/>
            <a:chOff x="-39567" y="0"/>
            <a:chExt cx="1677745" cy="1424104"/>
          </a:xfrm>
        </p:grpSpPr>
        <p:sp>
          <p:nvSpPr>
            <p:cNvPr id="2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475893" y="1834135"/>
            <a:ext cx="3267171" cy="4077269"/>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457470" y="1172732"/>
            <a:ext cx="3267531" cy="475398"/>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7879528" y="1956791"/>
            <a:ext cx="2263763" cy="2724530"/>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7857093" y="1355875"/>
            <a:ext cx="2276793" cy="478260"/>
          </a:xfrm>
          <a:prstGeom prst="rect">
            <a:avLst/>
          </a:prstGeom>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2732229" y="1350424"/>
            <a:ext cx="1586413" cy="2172003"/>
          </a:xfrm>
          <a:prstGeom prst="rect">
            <a:avLst/>
          </a:prstGeom>
        </p:spPr>
      </p:pic>
      <p:pic>
        <p:nvPicPr>
          <p:cNvPr id="20" name="图片 1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2702651" y="3700935"/>
            <a:ext cx="1667108" cy="467865"/>
          </a:xfrm>
          <a:prstGeom prst="rect">
            <a:avLst/>
          </a:prstGeom>
        </p:spPr>
      </p:pic>
      <p:pic>
        <p:nvPicPr>
          <p:cNvPr id="25" name="图片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2702651" y="4414664"/>
            <a:ext cx="1638529" cy="2170519"/>
          </a:xfrm>
          <a:prstGeom prst="rect">
            <a:avLst/>
          </a:prstGeom>
        </p:spPr>
      </p:pic>
      <p:pic>
        <p:nvPicPr>
          <p:cNvPr id="27" name="图片 2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54146" y="1142504"/>
            <a:ext cx="2260793" cy="714475"/>
          </a:xfrm>
          <a:prstGeom prst="rect">
            <a:avLst/>
          </a:prstGeom>
        </p:spPr>
      </p:pic>
      <p:sp>
        <p:nvSpPr>
          <p:cNvPr id="34" name="文本框 33"/>
          <p:cNvSpPr txBox="1"/>
          <p:nvPr/>
        </p:nvSpPr>
        <p:spPr>
          <a:xfrm>
            <a:off x="3016207" y="47954"/>
            <a:ext cx="8118517" cy="1259319"/>
          </a:xfrm>
          <a:prstGeom prst="rect">
            <a:avLst/>
          </a:prstGeom>
          <a:noFill/>
        </p:spPr>
        <p:txBody>
          <a:bodyPr wrap="square">
            <a:spAutoFit/>
          </a:bodyPr>
          <a:lstStyle/>
          <a:p>
            <a:pPr algn="l">
              <a:spcBef>
                <a:spcPts val="2250"/>
              </a:spcBef>
              <a:spcAft>
                <a:spcPts val="750"/>
              </a:spcAft>
            </a:pPr>
            <a:r>
              <a:rPr lang="zh-CN" altLang="en-US" sz="3200" b="1" i="0" dirty="0">
                <a:solidFill>
                  <a:srgbClr val="436B9B"/>
                </a:solidFill>
                <a:effectLst/>
                <a:latin typeface="PingFang SC"/>
              </a:rPr>
              <a:t>用户群体：是谁在听播客？</a:t>
            </a:r>
            <a:endParaRPr lang="en-US" altLang="zh-CN" sz="3200" b="1" dirty="0">
              <a:solidFill>
                <a:srgbClr val="436B9B"/>
              </a:solidFill>
              <a:latin typeface="PingFang SC"/>
            </a:endParaRPr>
          </a:p>
          <a:p>
            <a:pPr algn="r">
              <a:spcBef>
                <a:spcPts val="2250"/>
              </a:spcBef>
              <a:spcAft>
                <a:spcPts val="750"/>
              </a:spcAft>
            </a:pPr>
            <a:r>
              <a:rPr lang="zh-CN" altLang="en-US" b="0" i="0" dirty="0">
                <a:effectLst/>
                <a:latin typeface="PingFang SC"/>
              </a:rPr>
              <a:t>根据</a:t>
            </a:r>
            <a:r>
              <a:rPr lang="en-US" altLang="zh-CN" b="0" i="0" dirty="0">
                <a:effectLst/>
                <a:latin typeface="PingFang SC"/>
              </a:rPr>
              <a:t>《2022</a:t>
            </a:r>
            <a:r>
              <a:rPr lang="zh-CN" altLang="en-US" b="0" i="0" dirty="0">
                <a:effectLst/>
                <a:latin typeface="PingFang SC"/>
              </a:rPr>
              <a:t>中文播客新观察</a:t>
            </a:r>
            <a:r>
              <a:rPr lang="en-US" altLang="zh-CN" b="0" i="0" dirty="0">
                <a:effectLst/>
                <a:latin typeface="PingFang SC"/>
              </a:rPr>
              <a:t>》</a:t>
            </a:r>
            <a:r>
              <a:rPr lang="zh-CN" altLang="en-US" b="0" i="0" dirty="0">
                <a:effectLst/>
                <a:latin typeface="PingFang SC"/>
              </a:rPr>
              <a:t>：</a:t>
            </a:r>
            <a:endParaRPr lang="zh-CN" altLang="en-US" b="0" i="0" dirty="0">
              <a:effectLst/>
              <a:latin typeface="PingFang SC"/>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70825" y="1113631"/>
            <a:ext cx="12166464" cy="329611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502868" y="2421103"/>
            <a:ext cx="4528528" cy="2724530"/>
          </a:xfrm>
          <a:prstGeom prst="rect">
            <a:avLst/>
          </a:prstGeom>
          <a:solidFill>
            <a:srgbClr val="4B5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800726" y="4494240"/>
            <a:ext cx="7410297" cy="215440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934996" y="1266494"/>
            <a:ext cx="5287793" cy="3598903"/>
          </a:xfrm>
          <a:prstGeom prst="rect">
            <a:avLst/>
          </a:prstGeom>
          <a:solidFill>
            <a:srgbClr val="F97C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9024" y="1113631"/>
            <a:ext cx="2272076" cy="3296110"/>
          </a:xfrm>
          <a:prstGeom prst="rect">
            <a:avLst/>
          </a:prstGeom>
        </p:spPr>
      </p:pic>
      <p:sp>
        <p:nvSpPr>
          <p:cNvPr id="31" name="矩形 30"/>
          <p:cNvSpPr/>
          <p:nvPr/>
        </p:nvSpPr>
        <p:spPr>
          <a:xfrm>
            <a:off x="41271" y="4366406"/>
            <a:ext cx="4685143" cy="217200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2"/>
          <p:cNvPicPr>
            <a:picLocks noChangeAspect="1" noChangeArrowheads="1"/>
          </p:cNvPicPr>
          <p:nvPr/>
        </p:nvPicPr>
        <p:blipFill>
          <a:blip r:embed="rId2">
            <a:extLst>
              <a:ext uri="{28A0092B-C50C-407E-A947-70E740481C1C}">
                <a14:useLocalDpi xmlns:a14="http://schemas.microsoft.com/office/drawing/2010/main" val="0"/>
              </a:ext>
            </a:extLst>
          </a:blip>
          <a:srcRect t="421" b="421"/>
          <a:stretch>
            <a:fillRect/>
          </a:stretch>
        </p:blipFill>
        <p:spPr bwMode="auto">
          <a:xfrm>
            <a:off x="14252677" y="-52933"/>
            <a:ext cx="9175792" cy="6878509"/>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用户分析</a:t>
            </a:r>
            <a:endParaRPr lang="zh-CN" altLang="en-US" sz="2000" spc="300" dirty="0">
              <a:solidFill>
                <a:schemeClr val="tx2"/>
              </a:solidFill>
              <a:cs typeface="+mn-ea"/>
              <a:sym typeface="+mn-lt"/>
            </a:endParaRPr>
          </a:p>
        </p:txBody>
      </p:sp>
      <p:grpSp>
        <p:nvGrpSpPr>
          <p:cNvPr id="21" name="组合 20"/>
          <p:cNvGrpSpPr/>
          <p:nvPr/>
        </p:nvGrpSpPr>
        <p:grpSpPr>
          <a:xfrm rot="10800000">
            <a:off x="0" y="219705"/>
            <a:ext cx="1010103" cy="857396"/>
            <a:chOff x="-39567" y="0"/>
            <a:chExt cx="1677745" cy="1424104"/>
          </a:xfrm>
        </p:grpSpPr>
        <p:sp>
          <p:nvSpPr>
            <p:cNvPr id="2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923231" y="1266495"/>
            <a:ext cx="2904079" cy="362414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86586" y="2421103"/>
            <a:ext cx="2263763" cy="272453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4366406"/>
            <a:ext cx="1619464" cy="2172003"/>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726414" y="4494240"/>
            <a:ext cx="1638529" cy="2170519"/>
          </a:xfrm>
          <a:prstGeom prst="rect">
            <a:avLst/>
          </a:prstGeom>
        </p:spPr>
      </p:pic>
      <p:sp>
        <p:nvSpPr>
          <p:cNvPr id="5" name="文本框 4"/>
          <p:cNvSpPr txBox="1"/>
          <p:nvPr/>
        </p:nvSpPr>
        <p:spPr>
          <a:xfrm>
            <a:off x="4711450" y="2961952"/>
            <a:ext cx="2272076" cy="1345881"/>
          </a:xfrm>
          <a:prstGeom prst="rect">
            <a:avLst/>
          </a:prstGeom>
          <a:noFill/>
        </p:spPr>
        <p:txBody>
          <a:bodyPr wrap="square">
            <a:spAutoFit/>
          </a:bodyPr>
          <a:lstStyle/>
          <a:p>
            <a:pPr algn="l">
              <a:lnSpc>
                <a:spcPct val="150000"/>
              </a:lnSpc>
              <a:spcAft>
                <a:spcPts val="375"/>
              </a:spcAft>
              <a:buFont typeface="Arial" panose="020B0604020202020204" pitchFamily="34" charset="0"/>
              <a:buChar char="•"/>
            </a:pPr>
            <a:r>
              <a:rPr lang="zh-CN" altLang="en-US" b="0" i="0" dirty="0">
                <a:solidFill>
                  <a:schemeClr val="bg1"/>
                </a:solidFill>
                <a:effectLst/>
                <a:latin typeface="PingFang SC"/>
              </a:rPr>
              <a:t> 女性占比达</a:t>
            </a:r>
            <a:r>
              <a:rPr lang="en-US" altLang="zh-CN" b="0" i="0" dirty="0">
                <a:solidFill>
                  <a:schemeClr val="bg1"/>
                </a:solidFill>
                <a:effectLst/>
                <a:latin typeface="PingFang SC"/>
              </a:rPr>
              <a:t>53.1%</a:t>
            </a:r>
            <a:r>
              <a:rPr lang="zh-CN" altLang="en-US" b="0" i="0" dirty="0">
                <a:solidFill>
                  <a:schemeClr val="bg1"/>
                </a:solidFill>
                <a:effectLst/>
                <a:latin typeface="PingFang SC"/>
              </a:rPr>
              <a:t>，相较于</a:t>
            </a:r>
            <a:r>
              <a:rPr lang="en-US" altLang="zh-CN" b="0" i="0" dirty="0">
                <a:solidFill>
                  <a:schemeClr val="bg1"/>
                </a:solidFill>
                <a:effectLst/>
                <a:latin typeface="PingFang SC"/>
              </a:rPr>
              <a:t>2020</a:t>
            </a:r>
            <a:r>
              <a:rPr lang="zh-CN" altLang="en-US" b="0" i="0" dirty="0">
                <a:solidFill>
                  <a:schemeClr val="bg1"/>
                </a:solidFill>
                <a:effectLst/>
                <a:latin typeface="PingFang SC"/>
              </a:rPr>
              <a:t>年</a:t>
            </a:r>
            <a:endParaRPr lang="en-US" altLang="zh-CN" b="0" i="0" dirty="0">
              <a:solidFill>
                <a:schemeClr val="bg1"/>
              </a:solidFill>
              <a:effectLst/>
              <a:latin typeface="PingFang SC"/>
            </a:endParaRPr>
          </a:p>
          <a:p>
            <a:pPr algn="l">
              <a:lnSpc>
                <a:spcPct val="150000"/>
              </a:lnSpc>
              <a:spcAft>
                <a:spcPts val="375"/>
              </a:spcAft>
            </a:pPr>
            <a:r>
              <a:rPr lang="zh-CN" altLang="en-US" b="0" i="0" dirty="0">
                <a:solidFill>
                  <a:schemeClr val="bg1"/>
                </a:solidFill>
                <a:effectLst/>
                <a:latin typeface="PingFang SC"/>
              </a:rPr>
              <a:t>女性听众提升了</a:t>
            </a:r>
            <a:r>
              <a:rPr lang="en-US" altLang="zh-CN" b="0" i="0" dirty="0">
                <a:solidFill>
                  <a:schemeClr val="bg1"/>
                </a:solidFill>
                <a:effectLst/>
                <a:latin typeface="PingFang SC"/>
              </a:rPr>
              <a:t>10%</a:t>
            </a:r>
            <a:endParaRPr lang="en-US" altLang="zh-CN" b="0" i="0" dirty="0">
              <a:solidFill>
                <a:schemeClr val="bg1"/>
              </a:solidFill>
              <a:effectLst/>
              <a:latin typeface="PingFang SC"/>
            </a:endParaRPr>
          </a:p>
        </p:txBody>
      </p:sp>
      <p:sp>
        <p:nvSpPr>
          <p:cNvPr id="8" name="文本框 7"/>
          <p:cNvSpPr txBox="1"/>
          <p:nvPr/>
        </p:nvSpPr>
        <p:spPr>
          <a:xfrm>
            <a:off x="9908603" y="1703454"/>
            <a:ext cx="2328686" cy="1397177"/>
          </a:xfrm>
          <a:prstGeom prst="rect">
            <a:avLst/>
          </a:prstGeom>
          <a:noFill/>
        </p:spPr>
        <p:txBody>
          <a:bodyPr wrap="square">
            <a:spAutoFit/>
          </a:bodyPr>
          <a:lstStyle/>
          <a:p>
            <a:pPr algn="l">
              <a:lnSpc>
                <a:spcPct val="150000"/>
              </a:lnSpc>
              <a:spcAft>
                <a:spcPts val="375"/>
              </a:spcAft>
              <a:buFont typeface="Arial" panose="020B0604020202020204" pitchFamily="34" charset="0"/>
              <a:buChar char="•"/>
            </a:pPr>
            <a:r>
              <a:rPr lang="zh-CN" altLang="en-US" b="0" i="0" dirty="0">
                <a:solidFill>
                  <a:schemeClr val="bg1"/>
                </a:solidFill>
                <a:effectLst/>
                <a:latin typeface="PingFang SC"/>
              </a:rPr>
              <a:t> 一线城市占比</a:t>
            </a:r>
            <a:r>
              <a:rPr lang="en-US" altLang="zh-CN" b="0" i="0" dirty="0">
                <a:solidFill>
                  <a:schemeClr val="bg1"/>
                </a:solidFill>
                <a:effectLst/>
                <a:latin typeface="PingFang SC"/>
              </a:rPr>
              <a:t>48.5%</a:t>
            </a:r>
            <a:endParaRPr lang="en-US" altLang="zh-CN" dirty="0">
              <a:solidFill>
                <a:schemeClr val="bg1"/>
              </a:solidFill>
              <a:latin typeface="PingFang SC"/>
            </a:endParaRPr>
          </a:p>
          <a:p>
            <a:pPr algn="l">
              <a:lnSpc>
                <a:spcPct val="150000"/>
              </a:lnSpc>
              <a:spcAft>
                <a:spcPts val="375"/>
              </a:spcAft>
            </a:pPr>
            <a:r>
              <a:rPr lang="zh-CN" altLang="en-US" b="0" i="0" dirty="0">
                <a:solidFill>
                  <a:schemeClr val="bg1"/>
                </a:solidFill>
                <a:effectLst/>
                <a:latin typeface="PingFang SC"/>
              </a:rPr>
              <a:t>新一线占</a:t>
            </a:r>
            <a:r>
              <a:rPr lang="en-US" altLang="zh-CN" b="0" i="0" dirty="0">
                <a:solidFill>
                  <a:schemeClr val="bg1"/>
                </a:solidFill>
                <a:effectLst/>
                <a:latin typeface="PingFang SC"/>
              </a:rPr>
              <a:t>25.1%</a:t>
            </a:r>
            <a:endParaRPr lang="en-US" altLang="zh-CN" b="0" i="0" dirty="0">
              <a:solidFill>
                <a:schemeClr val="bg1"/>
              </a:solidFill>
              <a:effectLst/>
              <a:latin typeface="PingFang SC"/>
            </a:endParaRPr>
          </a:p>
          <a:p>
            <a:pPr algn="l">
              <a:lnSpc>
                <a:spcPct val="150000"/>
              </a:lnSpc>
              <a:spcAft>
                <a:spcPts val="375"/>
              </a:spcAft>
            </a:pPr>
            <a:r>
              <a:rPr lang="zh-CN" altLang="en-US" b="0" i="0" dirty="0">
                <a:solidFill>
                  <a:schemeClr val="bg1"/>
                </a:solidFill>
                <a:effectLst/>
                <a:latin typeface="PingFang SC"/>
              </a:rPr>
              <a:t>境外</a:t>
            </a:r>
            <a:r>
              <a:rPr lang="en-US" altLang="zh-CN" b="0" i="0" dirty="0">
                <a:solidFill>
                  <a:schemeClr val="bg1"/>
                </a:solidFill>
                <a:effectLst/>
                <a:latin typeface="PingFang SC"/>
              </a:rPr>
              <a:t>6.5%</a:t>
            </a:r>
            <a:endParaRPr lang="en-US" altLang="zh-CN" b="0" i="0" dirty="0">
              <a:solidFill>
                <a:schemeClr val="bg1"/>
              </a:solidFill>
              <a:effectLst/>
              <a:latin typeface="PingFang SC"/>
            </a:endParaRPr>
          </a:p>
        </p:txBody>
      </p:sp>
      <p:sp>
        <p:nvSpPr>
          <p:cNvPr id="12" name="文本框 11"/>
          <p:cNvSpPr txBox="1"/>
          <p:nvPr/>
        </p:nvSpPr>
        <p:spPr>
          <a:xfrm>
            <a:off x="2502232" y="1347572"/>
            <a:ext cx="3165521" cy="879087"/>
          </a:xfrm>
          <a:prstGeom prst="rect">
            <a:avLst/>
          </a:prstGeom>
          <a:noFill/>
        </p:spPr>
        <p:txBody>
          <a:bodyPr wrap="square">
            <a:spAutoFit/>
          </a:bodyPr>
          <a:lstStyle/>
          <a:p>
            <a:pPr algn="l">
              <a:lnSpc>
                <a:spcPct val="150000"/>
              </a:lnSpc>
              <a:spcAft>
                <a:spcPts val="375"/>
              </a:spcAft>
              <a:buFont typeface="Arial" panose="020B0604020202020204" pitchFamily="34" charset="0"/>
              <a:buChar char="•"/>
            </a:pPr>
            <a:r>
              <a:rPr lang="zh-CN" altLang="en-US" b="0" i="0" dirty="0">
                <a:solidFill>
                  <a:schemeClr val="bg2"/>
                </a:solidFill>
                <a:effectLst/>
                <a:latin typeface="PingFang SC"/>
              </a:rPr>
              <a:t> 播客受众的月平均收入较高，达</a:t>
            </a:r>
            <a:r>
              <a:rPr lang="en-US" altLang="zh-CN" b="0" i="0" dirty="0">
                <a:solidFill>
                  <a:schemeClr val="bg2"/>
                </a:solidFill>
                <a:effectLst/>
                <a:latin typeface="PingFang SC"/>
              </a:rPr>
              <a:t>14808</a:t>
            </a:r>
            <a:r>
              <a:rPr lang="zh-CN" altLang="en-US" b="0" i="0" dirty="0">
                <a:solidFill>
                  <a:schemeClr val="bg2"/>
                </a:solidFill>
                <a:effectLst/>
                <a:latin typeface="PingFang SC"/>
              </a:rPr>
              <a:t>元，有较强消费潜力</a:t>
            </a:r>
            <a:endParaRPr lang="zh-CN" altLang="en-US" b="0" i="0" dirty="0">
              <a:solidFill>
                <a:schemeClr val="bg2"/>
              </a:solidFill>
              <a:effectLst/>
              <a:latin typeface="PingFang SC"/>
            </a:endParaRPr>
          </a:p>
        </p:txBody>
      </p:sp>
      <p:sp>
        <p:nvSpPr>
          <p:cNvPr id="15" name="文本框 14"/>
          <p:cNvSpPr txBox="1"/>
          <p:nvPr/>
        </p:nvSpPr>
        <p:spPr>
          <a:xfrm>
            <a:off x="1723445" y="5077516"/>
            <a:ext cx="2248131" cy="1294585"/>
          </a:xfrm>
          <a:prstGeom prst="rect">
            <a:avLst/>
          </a:prstGeom>
          <a:noFill/>
        </p:spPr>
        <p:txBody>
          <a:bodyPr wrap="square">
            <a:spAutoFit/>
          </a:bodyPr>
          <a:lstStyle/>
          <a:p>
            <a:pPr algn="l">
              <a:lnSpc>
                <a:spcPct val="150000"/>
              </a:lnSpc>
              <a:spcAft>
                <a:spcPts val="375"/>
              </a:spcAft>
              <a:buFont typeface="Arial" panose="020B0604020202020204" pitchFamily="34" charset="0"/>
              <a:buChar char="•"/>
            </a:pPr>
            <a:r>
              <a:rPr lang="zh-CN" altLang="en-US" b="0" i="0" dirty="0">
                <a:solidFill>
                  <a:schemeClr val="bg2"/>
                </a:solidFill>
                <a:effectLst/>
                <a:latin typeface="PingFang SC"/>
              </a:rPr>
              <a:t> 平均年龄为</a:t>
            </a:r>
            <a:r>
              <a:rPr lang="en-US" altLang="zh-CN" b="0" i="0" dirty="0">
                <a:solidFill>
                  <a:schemeClr val="bg2"/>
                </a:solidFill>
                <a:effectLst/>
                <a:latin typeface="PingFang SC"/>
              </a:rPr>
              <a:t>30.2</a:t>
            </a:r>
            <a:r>
              <a:rPr lang="zh-CN" altLang="en-US" b="0" i="0" dirty="0">
                <a:solidFill>
                  <a:schemeClr val="bg2"/>
                </a:solidFill>
                <a:effectLst/>
                <a:latin typeface="PingFang SC"/>
              </a:rPr>
              <a:t>岁，其中</a:t>
            </a:r>
            <a:r>
              <a:rPr lang="en-US" altLang="zh-CN" b="0" i="0" dirty="0">
                <a:solidFill>
                  <a:schemeClr val="bg2"/>
                </a:solidFill>
                <a:effectLst/>
                <a:latin typeface="PingFang SC"/>
              </a:rPr>
              <a:t>22-35</a:t>
            </a:r>
            <a:r>
              <a:rPr lang="zh-CN" altLang="en-US" b="0" i="0" dirty="0">
                <a:solidFill>
                  <a:schemeClr val="bg2"/>
                </a:solidFill>
                <a:effectLst/>
                <a:latin typeface="PingFang SC"/>
              </a:rPr>
              <a:t>岁人群为核心用户，占</a:t>
            </a:r>
            <a:r>
              <a:rPr lang="en-US" altLang="zh-CN" b="0" i="0" dirty="0">
                <a:solidFill>
                  <a:schemeClr val="bg2"/>
                </a:solidFill>
                <a:effectLst/>
                <a:latin typeface="PingFang SC"/>
              </a:rPr>
              <a:t>73.9%</a:t>
            </a:r>
            <a:endParaRPr lang="en-US" altLang="zh-CN" b="0" i="0" dirty="0">
              <a:solidFill>
                <a:schemeClr val="bg2"/>
              </a:solidFill>
              <a:effectLst/>
              <a:latin typeface="PingFang SC"/>
            </a:endParaRPr>
          </a:p>
        </p:txBody>
      </p:sp>
      <p:sp>
        <p:nvSpPr>
          <p:cNvPr id="18" name="文本框 17"/>
          <p:cNvSpPr txBox="1"/>
          <p:nvPr/>
        </p:nvSpPr>
        <p:spPr>
          <a:xfrm>
            <a:off x="6449481" y="4977162"/>
            <a:ext cx="2596795" cy="1345881"/>
          </a:xfrm>
          <a:prstGeom prst="rect">
            <a:avLst/>
          </a:prstGeom>
          <a:noFill/>
        </p:spPr>
        <p:txBody>
          <a:bodyPr wrap="square">
            <a:spAutoFit/>
          </a:bodyPr>
          <a:lstStyle/>
          <a:p>
            <a:pPr algn="l">
              <a:lnSpc>
                <a:spcPct val="150000"/>
              </a:lnSpc>
              <a:spcAft>
                <a:spcPts val="375"/>
              </a:spcAft>
              <a:buFont typeface="Arial" panose="020B0604020202020204" pitchFamily="34" charset="0"/>
              <a:buChar char="•"/>
            </a:pPr>
            <a:r>
              <a:rPr lang="zh-CN" altLang="en-US" b="0" i="0" dirty="0">
                <a:solidFill>
                  <a:schemeClr val="bg2"/>
                </a:solidFill>
                <a:effectLst/>
                <a:latin typeface="PingFang SC"/>
              </a:rPr>
              <a:t> 受众整体学历较高，</a:t>
            </a:r>
            <a:endParaRPr lang="en-US" altLang="zh-CN" b="0" i="0" dirty="0">
              <a:solidFill>
                <a:schemeClr val="bg2"/>
              </a:solidFill>
              <a:effectLst/>
              <a:latin typeface="PingFang SC"/>
            </a:endParaRPr>
          </a:p>
          <a:p>
            <a:pPr algn="l">
              <a:lnSpc>
                <a:spcPct val="150000"/>
              </a:lnSpc>
              <a:spcAft>
                <a:spcPts val="375"/>
              </a:spcAft>
            </a:pPr>
            <a:r>
              <a:rPr lang="zh-CN" altLang="en-US" b="0" i="0" dirty="0">
                <a:solidFill>
                  <a:schemeClr val="bg2"/>
                </a:solidFill>
                <a:effectLst/>
                <a:latin typeface="PingFang SC"/>
              </a:rPr>
              <a:t>硕士及以上学历占</a:t>
            </a:r>
            <a:r>
              <a:rPr lang="en-US" altLang="zh-CN" b="0" i="0" dirty="0">
                <a:solidFill>
                  <a:schemeClr val="bg2"/>
                </a:solidFill>
                <a:effectLst/>
                <a:latin typeface="PingFang SC"/>
              </a:rPr>
              <a:t>40.0%</a:t>
            </a:r>
            <a:r>
              <a:rPr lang="zh-CN" altLang="en-US" b="0" i="0" dirty="0">
                <a:solidFill>
                  <a:schemeClr val="bg2"/>
                </a:solidFill>
                <a:effectLst/>
                <a:latin typeface="PingFang SC"/>
              </a:rPr>
              <a:t>本科</a:t>
            </a:r>
            <a:r>
              <a:rPr lang="en-US" altLang="zh-CN" b="0" i="0" dirty="0">
                <a:solidFill>
                  <a:schemeClr val="bg2"/>
                </a:solidFill>
                <a:effectLst/>
                <a:latin typeface="PingFang SC"/>
              </a:rPr>
              <a:t>50.5%</a:t>
            </a:r>
            <a:endParaRPr lang="en-US" altLang="zh-CN" b="0" i="0" dirty="0">
              <a:solidFill>
                <a:schemeClr val="bg2"/>
              </a:solidFill>
              <a:effectLst/>
              <a:latin typeface="PingFang SC"/>
            </a:endParaRPr>
          </a:p>
        </p:txBody>
      </p:sp>
      <p:sp>
        <p:nvSpPr>
          <p:cNvPr id="35" name="文本框 34"/>
          <p:cNvSpPr txBox="1"/>
          <p:nvPr/>
        </p:nvSpPr>
        <p:spPr>
          <a:xfrm>
            <a:off x="3016207" y="47954"/>
            <a:ext cx="8118517" cy="584775"/>
          </a:xfrm>
          <a:prstGeom prst="rect">
            <a:avLst/>
          </a:prstGeom>
          <a:noFill/>
        </p:spPr>
        <p:txBody>
          <a:bodyPr wrap="square">
            <a:spAutoFit/>
          </a:bodyPr>
          <a:lstStyle/>
          <a:p>
            <a:pPr algn="l">
              <a:spcBef>
                <a:spcPts val="2250"/>
              </a:spcBef>
              <a:spcAft>
                <a:spcPts val="750"/>
              </a:spcAft>
            </a:pPr>
            <a:r>
              <a:rPr lang="zh-CN" altLang="en-US" sz="3200" b="1" i="0" dirty="0">
                <a:solidFill>
                  <a:srgbClr val="436B9B"/>
                </a:solidFill>
                <a:effectLst/>
                <a:latin typeface="PingFang SC"/>
              </a:rPr>
              <a:t>用户群体：是谁在听播客？</a:t>
            </a:r>
            <a:r>
              <a:rPr lang="zh-CN" altLang="en-US" b="0" i="0" dirty="0">
                <a:effectLst/>
                <a:latin typeface="PingFang SC"/>
              </a:rPr>
              <a:t>根据</a:t>
            </a:r>
            <a:r>
              <a:rPr lang="en-US" altLang="zh-CN" b="0" i="0" dirty="0">
                <a:effectLst/>
                <a:latin typeface="PingFang SC"/>
              </a:rPr>
              <a:t>《2022</a:t>
            </a:r>
            <a:r>
              <a:rPr lang="zh-CN" altLang="en-US" b="0" i="0" dirty="0">
                <a:effectLst/>
                <a:latin typeface="PingFang SC"/>
              </a:rPr>
              <a:t>中文播客新观察</a:t>
            </a:r>
            <a:r>
              <a:rPr lang="en-US" altLang="zh-CN" b="0" i="0" dirty="0">
                <a:effectLst/>
                <a:latin typeface="PingFang SC"/>
              </a:rPr>
              <a:t>》</a:t>
            </a:r>
            <a:r>
              <a:rPr lang="zh-CN" altLang="en-US" b="0" i="0" dirty="0">
                <a:effectLst/>
                <a:latin typeface="PingFang SC"/>
              </a:rPr>
              <a:t>：</a:t>
            </a:r>
            <a:endParaRPr lang="zh-CN" altLang="en-US" b="0" i="0" dirty="0">
              <a:effectLst/>
              <a:latin typeface="PingFang SC"/>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t="3856" r="7153" b="165"/>
          <a:stretch>
            <a:fillRect/>
          </a:stretch>
        </p:blipFill>
        <p:spPr>
          <a:xfrm>
            <a:off x="3758296" y="0"/>
            <a:ext cx="8433703" cy="5562653"/>
          </a:xfrm>
          <a:prstGeom prst="rect">
            <a:avLst/>
          </a:prstGeom>
        </p:spPr>
      </p:pic>
      <p:sp>
        <p:nvSpPr>
          <p:cNvPr id="2" name="矩形 1"/>
          <p:cNvSpPr/>
          <p:nvPr/>
        </p:nvSpPr>
        <p:spPr>
          <a:xfrm>
            <a:off x="2787526" y="2868"/>
            <a:ext cx="3803773" cy="6855132"/>
          </a:xfrm>
          <a:prstGeom prst="rect">
            <a:avLst/>
          </a:prstGeom>
          <a:gradFill flip="none" rotWithShape="1">
            <a:gsLst>
              <a:gs pos="100000">
                <a:schemeClr val="accent1">
                  <a:lumMod val="5000"/>
                  <a:lumOff val="95000"/>
                  <a:alpha val="0"/>
                </a:schemeClr>
              </a:gs>
              <a:gs pos="87000">
                <a:srgbClr val="FBFCFE">
                  <a:alpha val="28000"/>
                </a:srgbClr>
              </a:gs>
              <a:gs pos="67000">
                <a:schemeClr val="bg1">
                  <a:alpha val="80000"/>
                </a:schemeClr>
              </a:gs>
              <a:gs pos="46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6" name="矩形 5"/>
          <p:cNvSpPr/>
          <p:nvPr/>
        </p:nvSpPr>
        <p:spPr>
          <a:xfrm rot="16200000">
            <a:off x="4852988" y="-481012"/>
            <a:ext cx="2486025" cy="12191998"/>
          </a:xfrm>
          <a:prstGeom prst="rect">
            <a:avLst/>
          </a:prstGeom>
          <a:gradFill flip="none" rotWithShape="1">
            <a:gsLst>
              <a:gs pos="100000">
                <a:schemeClr val="accent1">
                  <a:lumMod val="5000"/>
                  <a:lumOff val="95000"/>
                  <a:alpha val="0"/>
                </a:schemeClr>
              </a:gs>
              <a:gs pos="87000">
                <a:srgbClr val="FBFCFE">
                  <a:alpha val="28000"/>
                </a:srgbClr>
              </a:gs>
              <a:gs pos="67000">
                <a:schemeClr val="bg1">
                  <a:alpha val="80000"/>
                </a:schemeClr>
              </a:gs>
              <a:gs pos="46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19" name="矩形 18"/>
          <p:cNvSpPr/>
          <p:nvPr/>
        </p:nvSpPr>
        <p:spPr>
          <a:xfrm>
            <a:off x="1206863" y="448348"/>
            <a:ext cx="1364476" cy="400110"/>
          </a:xfrm>
          <a:prstGeom prst="rect">
            <a:avLst/>
          </a:prstGeom>
        </p:spPr>
        <p:txBody>
          <a:bodyPr wrap="none">
            <a:spAutoFit/>
          </a:bodyPr>
          <a:lstStyle/>
          <a:p>
            <a:r>
              <a:rPr lang="zh-CN" altLang="en-US" sz="2000" spc="300" dirty="0">
                <a:solidFill>
                  <a:schemeClr val="tx2"/>
                </a:solidFill>
                <a:cs typeface="+mn-ea"/>
                <a:sym typeface="+mn-lt"/>
              </a:rPr>
              <a:t>用户分析</a:t>
            </a:r>
            <a:endParaRPr lang="zh-CN" altLang="en-US" sz="2000" spc="300" dirty="0">
              <a:solidFill>
                <a:schemeClr val="tx2"/>
              </a:solidFill>
              <a:cs typeface="+mn-ea"/>
              <a:sym typeface="+mn-lt"/>
            </a:endParaRPr>
          </a:p>
        </p:txBody>
      </p:sp>
      <p:grpSp>
        <p:nvGrpSpPr>
          <p:cNvPr id="21" name="组合 20"/>
          <p:cNvGrpSpPr/>
          <p:nvPr/>
        </p:nvGrpSpPr>
        <p:grpSpPr>
          <a:xfrm rot="10800000">
            <a:off x="125067" y="219705"/>
            <a:ext cx="1010103" cy="857396"/>
            <a:chOff x="-39567" y="0"/>
            <a:chExt cx="1677745" cy="1424104"/>
          </a:xfrm>
        </p:grpSpPr>
        <p:sp>
          <p:nvSpPr>
            <p:cNvPr id="2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 name="文本框 2"/>
          <p:cNvSpPr txBox="1"/>
          <p:nvPr/>
        </p:nvSpPr>
        <p:spPr>
          <a:xfrm>
            <a:off x="87997" y="2854988"/>
            <a:ext cx="5607330" cy="2259208"/>
          </a:xfrm>
          <a:prstGeom prst="rect">
            <a:avLst/>
          </a:prstGeom>
          <a:noFill/>
        </p:spPr>
        <p:txBody>
          <a:bodyPr wrap="square">
            <a:spAutoFit/>
          </a:bodyPr>
          <a:lstStyle/>
          <a:p>
            <a:pPr>
              <a:lnSpc>
                <a:spcPct val="150000"/>
              </a:lnSpc>
            </a:pPr>
            <a:r>
              <a:rPr lang="zh-CN" altLang="en-US" b="0" i="0" dirty="0">
                <a:effectLst/>
                <a:latin typeface="PingFang SC"/>
              </a:rPr>
              <a:t>相比与短视频的大体量用户群体和巨量下沉市场</a:t>
            </a:r>
            <a:endParaRPr lang="en-US" altLang="zh-CN" b="0" i="0" dirty="0">
              <a:effectLst/>
              <a:latin typeface="PingFang SC"/>
            </a:endParaRPr>
          </a:p>
          <a:p>
            <a:pPr>
              <a:lnSpc>
                <a:spcPct val="150000"/>
              </a:lnSpc>
            </a:pPr>
            <a:r>
              <a:rPr lang="zh-CN" altLang="en-US" b="0" i="0" dirty="0">
                <a:solidFill>
                  <a:schemeClr val="accent5">
                    <a:lumMod val="60000"/>
                    <a:lumOff val="40000"/>
                  </a:schemeClr>
                </a:solidFill>
                <a:effectLst/>
                <a:latin typeface="PingFang SC"/>
              </a:rPr>
              <a:t>播客能够辐射到的目标用户相对较窄</a:t>
            </a:r>
            <a:endParaRPr lang="en-US" altLang="zh-CN" b="0" i="0" dirty="0">
              <a:effectLst/>
              <a:latin typeface="PingFang SC"/>
            </a:endParaRPr>
          </a:p>
          <a:p>
            <a:pPr>
              <a:lnSpc>
                <a:spcPct val="150000"/>
              </a:lnSpc>
            </a:pPr>
            <a:r>
              <a:rPr lang="zh-CN" altLang="en-US" sz="2000" b="0" i="0" dirty="0">
                <a:solidFill>
                  <a:schemeClr val="accent3"/>
                </a:solidFill>
                <a:effectLst/>
                <a:latin typeface="PingFang SC"/>
              </a:rPr>
              <a:t>但用户</a:t>
            </a:r>
            <a:r>
              <a:rPr lang="zh-CN" altLang="en-US" sz="2000" b="1" i="0" dirty="0">
                <a:solidFill>
                  <a:schemeClr val="accent1">
                    <a:lumMod val="75000"/>
                  </a:schemeClr>
                </a:solidFill>
                <a:effectLst/>
                <a:latin typeface="PingFang SC"/>
              </a:rPr>
              <a:t>粘性较高</a:t>
            </a:r>
            <a:r>
              <a:rPr lang="zh-CN" altLang="en-US" sz="2000" b="0" i="0" dirty="0">
                <a:solidFill>
                  <a:schemeClr val="accent3"/>
                </a:solidFill>
                <a:effectLst/>
                <a:latin typeface="PingFang SC"/>
              </a:rPr>
              <a:t>，</a:t>
            </a:r>
            <a:endParaRPr lang="en-US" altLang="zh-CN" sz="2000" b="0" i="0" dirty="0">
              <a:solidFill>
                <a:schemeClr val="accent3"/>
              </a:solidFill>
              <a:effectLst/>
              <a:latin typeface="PingFang SC"/>
            </a:endParaRPr>
          </a:p>
          <a:p>
            <a:pPr>
              <a:lnSpc>
                <a:spcPct val="150000"/>
              </a:lnSpc>
            </a:pPr>
            <a:r>
              <a:rPr lang="zh-CN" altLang="en-US" sz="2000" b="0" i="0" dirty="0">
                <a:solidFill>
                  <a:schemeClr val="accent3"/>
                </a:solidFill>
                <a:effectLst/>
                <a:latin typeface="PingFang SC"/>
              </a:rPr>
              <a:t>对于平台的内容和服务有</a:t>
            </a:r>
            <a:r>
              <a:rPr lang="zh-CN" altLang="en-US" sz="2000" b="1" i="0" dirty="0">
                <a:solidFill>
                  <a:schemeClr val="accent1">
                    <a:lumMod val="75000"/>
                  </a:schemeClr>
                </a:solidFill>
                <a:effectLst/>
                <a:latin typeface="PingFang SC"/>
              </a:rPr>
              <a:t>较高的忠诚度</a:t>
            </a:r>
            <a:endParaRPr lang="en-US" altLang="zh-CN" sz="2000" b="0" i="0" dirty="0">
              <a:solidFill>
                <a:schemeClr val="accent3"/>
              </a:solidFill>
              <a:effectLst/>
              <a:latin typeface="PingFang SC"/>
            </a:endParaRPr>
          </a:p>
          <a:p>
            <a:pPr>
              <a:lnSpc>
                <a:spcPct val="150000"/>
              </a:lnSpc>
            </a:pPr>
            <a:r>
              <a:rPr lang="zh-CN" altLang="en-US" sz="2000" b="0" i="0" dirty="0">
                <a:solidFill>
                  <a:schemeClr val="accent3"/>
                </a:solidFill>
                <a:effectLst/>
                <a:latin typeface="PingFang SC"/>
              </a:rPr>
              <a:t>在消费水平和社区维护方面具有</a:t>
            </a:r>
            <a:r>
              <a:rPr lang="zh-CN" altLang="en-US" sz="2000" b="1" i="0" dirty="0">
                <a:solidFill>
                  <a:schemeClr val="accent1">
                    <a:lumMod val="75000"/>
                  </a:schemeClr>
                </a:solidFill>
                <a:effectLst/>
                <a:latin typeface="PingFang SC"/>
              </a:rPr>
              <a:t>更积极的表现</a:t>
            </a:r>
            <a:endParaRPr lang="zh-CN" altLang="en-US" sz="2000" dirty="0">
              <a:solidFill>
                <a:schemeClr val="accent3"/>
              </a:solidFill>
            </a:endParaRPr>
          </a:p>
        </p:txBody>
      </p:sp>
      <p:sp>
        <p:nvSpPr>
          <p:cNvPr id="7" name="文本框 6"/>
          <p:cNvSpPr txBox="1"/>
          <p:nvPr/>
        </p:nvSpPr>
        <p:spPr>
          <a:xfrm>
            <a:off x="125067" y="1045246"/>
            <a:ext cx="5619750" cy="1660525"/>
          </a:xfrm>
          <a:prstGeom prst="rect">
            <a:avLst/>
          </a:prstGeom>
          <a:noFill/>
        </p:spPr>
        <p:txBody>
          <a:bodyPr wrap="square">
            <a:spAutoFit/>
          </a:bodyPr>
          <a:lstStyle/>
          <a:p>
            <a:pPr>
              <a:lnSpc>
                <a:spcPct val="150000"/>
              </a:lnSpc>
            </a:pPr>
            <a:r>
              <a:rPr lang="zh-CN" altLang="en-US" sz="3600" b="1" i="0" dirty="0">
                <a:solidFill>
                  <a:srgbClr val="48A2A0"/>
                </a:solidFill>
                <a:effectLst/>
                <a:latin typeface="PingFang SC"/>
              </a:rPr>
              <a:t>「年轻、高知、有潜力」</a:t>
            </a:r>
            <a:endParaRPr lang="en-US" altLang="zh-CN" sz="3600" b="1" i="0" dirty="0">
              <a:solidFill>
                <a:srgbClr val="48A2A0"/>
              </a:solidFill>
              <a:effectLst/>
              <a:latin typeface="PingFang SC"/>
            </a:endParaRPr>
          </a:p>
          <a:p>
            <a:pPr>
              <a:lnSpc>
                <a:spcPct val="150000"/>
              </a:lnSpc>
            </a:pPr>
            <a:r>
              <a:rPr lang="en-US" altLang="zh-CN" sz="3200" b="1" i="0" dirty="0">
                <a:solidFill>
                  <a:srgbClr val="0070C0"/>
                </a:solidFill>
                <a:effectLst/>
                <a:latin typeface="PingFang SC"/>
              </a:rPr>
              <a:t>    </a:t>
            </a:r>
            <a:r>
              <a:rPr lang="zh-CN" altLang="en-US" sz="2400" b="1" i="0" dirty="0">
                <a:solidFill>
                  <a:schemeClr val="accent5"/>
                </a:solidFill>
                <a:effectLst/>
                <a:latin typeface="PingFang SC"/>
              </a:rPr>
              <a:t>是听书用户的关键标签</a:t>
            </a:r>
            <a:endParaRPr lang="en-US" altLang="zh-CN" sz="2400" b="1" i="0" dirty="0">
              <a:solidFill>
                <a:schemeClr val="accent5"/>
              </a:solidFill>
              <a:effectLst/>
              <a:latin typeface="PingFang SC"/>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9" name="组合 18"/>
          <p:cNvGrpSpPr/>
          <p:nvPr/>
        </p:nvGrpSpPr>
        <p:grpSpPr>
          <a:xfrm rot="10800000">
            <a:off x="-598644" y="4863839"/>
            <a:ext cx="2117288" cy="2334478"/>
            <a:chOff x="9664473" y="816338"/>
            <a:chExt cx="3185286" cy="3512032"/>
          </a:xfrm>
        </p:grpSpPr>
        <p:sp>
          <p:nvSpPr>
            <p:cNvPr id="20"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1"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22" name="组合 21"/>
          <p:cNvGrpSpPr/>
          <p:nvPr/>
        </p:nvGrpSpPr>
        <p:grpSpPr>
          <a:xfrm rot="10800000">
            <a:off x="9086997" y="-1443802"/>
            <a:ext cx="3204450" cy="4893654"/>
            <a:chOff x="-15240" y="3375944"/>
            <a:chExt cx="3204450" cy="4893654"/>
          </a:xfrm>
        </p:grpSpPr>
        <p:sp>
          <p:nvSpPr>
            <p:cNvPr id="23"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cs typeface="+mn-ea"/>
                <a:sym typeface="+mn-lt"/>
              </a:endParaRPr>
            </a:p>
          </p:txBody>
        </p:sp>
        <p:sp>
          <p:nvSpPr>
            <p:cNvPr id="25"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1"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2"/>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02</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5" name="矩形 34"/>
          <p:cNvSpPr/>
          <p:nvPr/>
        </p:nvSpPr>
        <p:spPr>
          <a:xfrm>
            <a:off x="5610879" y="3023643"/>
            <a:ext cx="2185214" cy="646331"/>
          </a:xfrm>
          <a:prstGeom prst="rect">
            <a:avLst/>
          </a:prstGeom>
        </p:spPr>
        <p:txBody>
          <a:bodyPr wrap="none">
            <a:spAutoFit/>
          </a:bodyPr>
          <a:lstStyle/>
          <a:p>
            <a:r>
              <a:rPr lang="zh-CN" altLang="en-US" sz="3600" spc="300" dirty="0">
                <a:solidFill>
                  <a:schemeClr val="tx1">
                    <a:lumMod val="65000"/>
                    <a:lumOff val="35000"/>
                  </a:schemeClr>
                </a:solidFill>
                <a:cs typeface="+mn-ea"/>
                <a:sym typeface="+mn-lt"/>
              </a:rPr>
              <a:t>产品介绍</a:t>
            </a:r>
            <a:endParaRPr lang="zh-CN" altLang="en-US" sz="3600" spc="300" dirty="0">
              <a:solidFill>
                <a:srgbClr val="436B9B"/>
              </a:solidFill>
              <a:cs typeface="+mn-ea"/>
              <a:sym typeface="+mn-lt"/>
            </a:endParaRPr>
          </a:p>
        </p:txBody>
      </p:sp>
      <p:pic>
        <p:nvPicPr>
          <p:cNvPr id="3" name="图形 2" descr="原子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9117" y="112396"/>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circle(out)">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animBg="1"/>
      <p:bldP spid="36" grpId="0" animBg="1"/>
      <p:bldP spid="33" grpId="0"/>
      <p:bldP spid="35" grpId="0"/>
    </p:bldLst>
  </p:timing>
</p:sld>
</file>

<file path=ppt/tags/tag1.xml><?xml version="1.0" encoding="utf-8"?>
<p:tagLst xmlns:p="http://schemas.openxmlformats.org/presentationml/2006/main">
  <p:tag name="MH" val="20151230141854"/>
  <p:tag name="MH_LIBRARY" val="CONTENTS"/>
  <p:tag name="MH_TYPE" val="OTHERS"/>
  <p:tag name="ID" val="545839"/>
</p:tagLst>
</file>

<file path=ppt/tags/tag2.xml><?xml version="1.0" encoding="utf-8"?>
<p:tagLst xmlns:p="http://schemas.openxmlformats.org/presentationml/2006/main">
  <p:tag name="MH" val="20151230141854"/>
  <p:tag name="MH_LIBRARY" val="CONTENTS"/>
  <p:tag name="MH_TYPE" val="OTHERS"/>
  <p:tag name="ID" val="545839"/>
</p:tagLst>
</file>

<file path=ppt/tags/tag3.xml><?xml version="1.0" encoding="utf-8"?>
<p:tagLst xmlns:p="http://schemas.openxmlformats.org/presentationml/2006/main">
  <p:tag name="MH" val="20151230141854"/>
  <p:tag name="MH_LIBRARY" val="CONTENTS"/>
  <p:tag name="MH_TYPE" val="OTHERS"/>
  <p:tag name="ID" val="545839"/>
</p:tagLst>
</file>

<file path=ppt/tags/tag4.xml><?xml version="1.0" encoding="utf-8"?>
<p:tagLst xmlns:p="http://schemas.openxmlformats.org/presentationml/2006/main">
  <p:tag name="MH" val="20151230141854"/>
  <p:tag name="MH_LIBRARY" val="CONTENTS"/>
  <p:tag name="MH_TYPE" val="OTHERS"/>
  <p:tag name="ID" val="545839"/>
</p:tagLst>
</file>

<file path=ppt/tags/tag5.xml><?xml version="1.0" encoding="utf-8"?>
<p:tagLst xmlns:p="http://schemas.openxmlformats.org/presentationml/2006/main">
  <p:tag name="ISPRING_SCORM_RATE_SLIDES" val="0"/>
  <p:tag name="ISPRING_SCORM_RATE_QUIZZES" val="0"/>
  <p:tag name="ISPRING_SCORM_PASSING_SCORE" val="0.000000"/>
  <p:tag name="ISPRING_ULTRA_SCORM_COURSE_ID" val="B5C05C61-D5D4-44B4-B47F-C512FD34F8A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C:\Users\codi\Desktop\20190715包图\2"/>
  <p:tag name="ISPRING_PRESENTATION_TITLE" val="橙色稳重商务风商业计划书PPT模板"/>
  <p:tag name="ISPRING_FIRST_PUBLISH" val="1"/>
</p:tagLst>
</file>

<file path=ppt/theme/theme1.xml><?xml version="1.0" encoding="utf-8"?>
<a:theme xmlns:a="http://schemas.openxmlformats.org/drawingml/2006/main" name="第一PPT，www.1ppt.com">
  <a:themeElements>
    <a:clrScheme name="自定义 317">
      <a:dk1>
        <a:srgbClr val="000000"/>
      </a:dk1>
      <a:lt1>
        <a:srgbClr val="FFFFFF"/>
      </a:lt1>
      <a:dk2>
        <a:srgbClr val="768394"/>
      </a:dk2>
      <a:lt2>
        <a:srgbClr val="F0F0F0"/>
      </a:lt2>
      <a:accent1>
        <a:srgbClr val="48A2A0"/>
      </a:accent1>
      <a:accent2>
        <a:srgbClr val="6C92C0"/>
      </a:accent2>
      <a:accent3>
        <a:srgbClr val="3EA592"/>
      </a:accent3>
      <a:accent4>
        <a:srgbClr val="5066A1"/>
      </a:accent4>
      <a:accent5>
        <a:srgbClr val="5E5CA2"/>
      </a:accent5>
      <a:accent6>
        <a:srgbClr val="768394"/>
      </a:accent6>
      <a:hlink>
        <a:srgbClr val="4276AA"/>
      </a:hlink>
      <a:folHlink>
        <a:srgbClr val="BFBFBF"/>
      </a:folHlink>
    </a:clrScheme>
    <a:fontScheme name="ha1jvetz">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4116</Words>
  <Application>WPS 演示</Application>
  <PresentationFormat>宽屏</PresentationFormat>
  <Paragraphs>449</Paragraphs>
  <Slides>29</Slides>
  <Notes>44</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29</vt:i4>
      </vt:variant>
    </vt:vector>
  </HeadingPairs>
  <TitlesOfParts>
    <vt:vector size="50" baseType="lpstr">
      <vt:lpstr>Arial</vt:lpstr>
      <vt:lpstr>宋体</vt:lpstr>
      <vt:lpstr>Wingdings</vt:lpstr>
      <vt:lpstr>微软雅黑</vt:lpstr>
      <vt:lpstr>PingFang SC</vt:lpstr>
      <vt:lpstr>Segoe Print</vt:lpstr>
      <vt:lpstr>印品黑体</vt:lpstr>
      <vt:lpstr>黑体</vt:lpstr>
      <vt:lpstr>Arial Unicode MS</vt:lpstr>
      <vt:lpstr>等线</vt:lpstr>
      <vt:lpstr>Calibri</vt:lpstr>
      <vt:lpstr>思源黑体 Light</vt:lpstr>
      <vt:lpstr>阿里巴巴普惠体 3.0 95 ExtraBold</vt:lpstr>
      <vt:lpstr>Segoe UI</vt:lpstr>
      <vt:lpstr>Yu Gothic UI</vt:lpstr>
      <vt:lpstr>-apple-system</vt:lpstr>
      <vt:lpstr>思源黑体 CN Light</vt:lpstr>
      <vt:lpstr>Cambria</vt:lpstr>
      <vt:lpstr>Bahnschrift</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极简工作总结</dc:title>
  <dc:creator/>
  <cp:keywords>www.1ppt.com</cp:keywords>
  <dc:description>www.1ppt.com</dc:description>
  <cp:lastModifiedBy>Happy</cp:lastModifiedBy>
  <cp:revision>8</cp:revision>
  <dcterms:created xsi:type="dcterms:W3CDTF">2021-08-15T13:41:00Z</dcterms:created>
  <dcterms:modified xsi:type="dcterms:W3CDTF">2025-06-10T23:41:27Z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FE786562CC4A4AD1AF27A98395F37F8A_13</vt:lpwstr>
  </property>
  <property fmtid="{D5CDD505-2E9C-101B-9397-08002B2CF9AE}" pid="3" name="KSOProductBuildVer">
    <vt:lpwstr>2052-12.1.0.21541</vt:lpwstr>
  </property>
</Properties>
</file>